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57"/>
  </p:notesMasterIdLst>
  <p:sldIdLst>
    <p:sldId id="256" r:id="rId2"/>
    <p:sldId id="303" r:id="rId3"/>
    <p:sldId id="288" r:id="rId4"/>
    <p:sldId id="349" r:id="rId5"/>
    <p:sldId id="339" r:id="rId6"/>
    <p:sldId id="340" r:id="rId7"/>
    <p:sldId id="316" r:id="rId8"/>
    <p:sldId id="317" r:id="rId9"/>
    <p:sldId id="304" r:id="rId10"/>
    <p:sldId id="338" r:id="rId11"/>
    <p:sldId id="334" r:id="rId12"/>
    <p:sldId id="305" r:id="rId13"/>
    <p:sldId id="306" r:id="rId14"/>
    <p:sldId id="309" r:id="rId15"/>
    <p:sldId id="308" r:id="rId16"/>
    <p:sldId id="336" r:id="rId17"/>
    <p:sldId id="337" r:id="rId18"/>
    <p:sldId id="307" r:id="rId19"/>
    <p:sldId id="310" r:id="rId20"/>
    <p:sldId id="345" r:id="rId21"/>
    <p:sldId id="311" r:id="rId22"/>
    <p:sldId id="312" r:id="rId23"/>
    <p:sldId id="341" r:id="rId24"/>
    <p:sldId id="342" r:id="rId25"/>
    <p:sldId id="343" r:id="rId26"/>
    <p:sldId id="344" r:id="rId27"/>
    <p:sldId id="315" r:id="rId28"/>
    <p:sldId id="313" r:id="rId29"/>
    <p:sldId id="314" r:id="rId30"/>
    <p:sldId id="318" r:id="rId31"/>
    <p:sldId id="348" r:id="rId32"/>
    <p:sldId id="347" r:id="rId33"/>
    <p:sldId id="319" r:id="rId34"/>
    <p:sldId id="320" r:id="rId35"/>
    <p:sldId id="350" r:id="rId36"/>
    <p:sldId id="321" r:id="rId37"/>
    <p:sldId id="322" r:id="rId38"/>
    <p:sldId id="323" r:id="rId39"/>
    <p:sldId id="324" r:id="rId40"/>
    <p:sldId id="325" r:id="rId41"/>
    <p:sldId id="326" r:id="rId42"/>
    <p:sldId id="351" r:id="rId43"/>
    <p:sldId id="327" r:id="rId44"/>
    <p:sldId id="328" r:id="rId45"/>
    <p:sldId id="333" r:id="rId46"/>
    <p:sldId id="329" r:id="rId47"/>
    <p:sldId id="330" r:id="rId48"/>
    <p:sldId id="331" r:id="rId49"/>
    <p:sldId id="332" r:id="rId50"/>
    <p:sldId id="354" r:id="rId51"/>
    <p:sldId id="353" r:id="rId52"/>
    <p:sldId id="352" r:id="rId53"/>
    <p:sldId id="335" r:id="rId54"/>
    <p:sldId id="355" r:id="rId55"/>
    <p:sldId id="271" r:id="rId56"/>
  </p:sldIdLst>
  <p:sldSz cx="9144000" cy="6858000" type="screen4x3"/>
  <p:notesSz cx="6858000" cy="9144000"/>
  <p:embeddedFontLst>
    <p:embeddedFont>
      <p:font typeface="標楷體" panose="03000509000000000000" pitchFamily="65" charset="-120"/>
      <p:regular r:id="rId58"/>
    </p:embeddedFont>
    <p:embeddedFont>
      <p:font typeface="微軟正黑體" panose="020B0604030504040204" pitchFamily="34" charset="-120"/>
      <p:regular r:id="rId59"/>
      <p:bold r:id="rId60"/>
    </p:embeddedFont>
    <p:embeddedFont>
      <p:font typeface="Roboto Slab" panose="02020500000000000000" charset="0"/>
      <p:regular r:id="rId61"/>
      <p:bold r:id="rId62"/>
    </p:embeddedFont>
    <p:embeddedFont>
      <p:font typeface="Source Sans Pro" panose="02020500000000000000"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15"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1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B4D5DE-47EB-4EF1-A8B2-09D7558EE5F8}">
  <a:tblStyle styleId="{56B4D5DE-47EB-4EF1-A8B2-09D7558EE5F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995" autoAdjust="0"/>
  </p:normalViewPr>
  <p:slideViewPr>
    <p:cSldViewPr snapToGrid="0">
      <p:cViewPr varScale="1">
        <p:scale>
          <a:sx n="70" d="100"/>
          <a:sy n="70" d="100"/>
        </p:scale>
        <p:origin x="2706" y="60"/>
      </p:cViewPr>
      <p:guideLst>
        <p:guide orient="horz" pos="211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1E4671-9907-40F0-B82A-5229CC1B18A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TW" altLang="en-US"/>
        </a:p>
      </dgm:t>
    </dgm:pt>
    <dgm:pt modelId="{9C6121DD-D220-4DED-8B8E-2E78AF3B8EAB}">
      <dgm:prSet phldrT="[文字]"/>
      <dgm:spPr/>
      <dgm:t>
        <a:bodyPr/>
        <a:lstStyle/>
        <a:p>
          <a:r>
            <a:rPr lang="en-US" altLang="zh-TW" dirty="0" smtClean="0"/>
            <a:t>Long Range</a:t>
          </a:r>
          <a:r>
            <a:rPr lang="zh-TW" altLang="en-US" dirty="0" smtClean="0"/>
            <a:t> </a:t>
          </a:r>
          <a:r>
            <a:rPr lang="zh-TW" altLang="en-US" b="1" dirty="0" smtClean="0"/>
            <a:t>遠距離傳輸</a:t>
          </a:r>
          <a:endParaRPr lang="zh-TW" altLang="en-US" b="1" dirty="0"/>
        </a:p>
      </dgm:t>
    </dgm:pt>
    <dgm:pt modelId="{B6B5EC6C-1295-496B-9DBE-70724F2C6741}" type="parTrans" cxnId="{94DD761B-76E9-4CD1-B454-4EC5EED0842E}">
      <dgm:prSet/>
      <dgm:spPr/>
      <dgm:t>
        <a:bodyPr/>
        <a:lstStyle/>
        <a:p>
          <a:endParaRPr lang="zh-TW" altLang="en-US"/>
        </a:p>
      </dgm:t>
    </dgm:pt>
    <dgm:pt modelId="{970E10D9-0A36-42C8-BE47-7E7BF06C085B}" type="sibTrans" cxnId="{94DD761B-76E9-4CD1-B454-4EC5EED0842E}">
      <dgm:prSet/>
      <dgm:spPr/>
      <dgm:t>
        <a:bodyPr/>
        <a:lstStyle/>
        <a:p>
          <a:endParaRPr lang="zh-TW" altLang="en-US"/>
        </a:p>
      </dgm:t>
    </dgm:pt>
    <dgm:pt modelId="{62B88F77-69F1-42B5-A68D-389A30411230}">
      <dgm:prSet phldrT="[文字]"/>
      <dgm:spPr/>
      <dgm:t>
        <a:bodyPr/>
        <a:lstStyle/>
        <a:p>
          <a:r>
            <a:rPr lang="en-US" altLang="zh-TW" dirty="0" smtClean="0"/>
            <a:t>Max Lifetime</a:t>
          </a:r>
          <a:r>
            <a:rPr lang="zh-TW" altLang="en-US" dirty="0" smtClean="0"/>
            <a:t> </a:t>
          </a:r>
          <a:r>
            <a:rPr lang="zh-TW" altLang="en-US" b="1" dirty="0" smtClean="0"/>
            <a:t>長時間續航力</a:t>
          </a:r>
          <a:endParaRPr lang="zh-TW" altLang="en-US" b="1" dirty="0"/>
        </a:p>
      </dgm:t>
    </dgm:pt>
    <dgm:pt modelId="{22DE1A47-0F65-4489-8680-DFB64572B6A9}" type="parTrans" cxnId="{B3991280-BBE7-4F24-A412-194B876FEABD}">
      <dgm:prSet/>
      <dgm:spPr/>
      <dgm:t>
        <a:bodyPr/>
        <a:lstStyle/>
        <a:p>
          <a:endParaRPr lang="zh-TW" altLang="en-US"/>
        </a:p>
      </dgm:t>
    </dgm:pt>
    <dgm:pt modelId="{81A71661-FE9F-45F8-B2D0-D05B96629DFC}" type="sibTrans" cxnId="{B3991280-BBE7-4F24-A412-194B876FEABD}">
      <dgm:prSet/>
      <dgm:spPr/>
      <dgm:t>
        <a:bodyPr/>
        <a:lstStyle/>
        <a:p>
          <a:endParaRPr lang="zh-TW" altLang="en-US"/>
        </a:p>
      </dgm:t>
    </dgm:pt>
    <dgm:pt modelId="{239BCD81-9208-46F5-A51E-F37C100230FA}">
      <dgm:prSet phldrT="[文字]"/>
      <dgm:spPr/>
      <dgm:t>
        <a:bodyPr/>
        <a:lstStyle/>
        <a:p>
          <a:r>
            <a:rPr lang="en-US" altLang="zh-TW" dirty="0" smtClean="0"/>
            <a:t>Multi-Usage</a:t>
          </a:r>
          <a:r>
            <a:rPr lang="zh-TW" altLang="en-US" dirty="0" smtClean="0"/>
            <a:t> </a:t>
          </a:r>
          <a:r>
            <a:rPr lang="zh-TW" altLang="en-US" b="1" dirty="0" smtClean="0"/>
            <a:t>適用多種應用</a:t>
          </a:r>
          <a:endParaRPr lang="zh-TW" altLang="en-US" b="1" dirty="0"/>
        </a:p>
      </dgm:t>
    </dgm:pt>
    <dgm:pt modelId="{060972CC-0395-4088-A5A7-8CE04C8F60F2}" type="parTrans" cxnId="{CC6C05F7-6C13-4387-B4FF-4912E7677C02}">
      <dgm:prSet/>
      <dgm:spPr/>
      <dgm:t>
        <a:bodyPr/>
        <a:lstStyle/>
        <a:p>
          <a:endParaRPr lang="zh-TW" altLang="en-US"/>
        </a:p>
      </dgm:t>
    </dgm:pt>
    <dgm:pt modelId="{4192F649-FA26-4F7E-9FFA-0634D08181DB}" type="sibTrans" cxnId="{CC6C05F7-6C13-4387-B4FF-4912E7677C02}">
      <dgm:prSet/>
      <dgm:spPr/>
      <dgm:t>
        <a:bodyPr/>
        <a:lstStyle/>
        <a:p>
          <a:endParaRPr lang="zh-TW" altLang="en-US"/>
        </a:p>
      </dgm:t>
    </dgm:pt>
    <dgm:pt modelId="{C08C9F12-B529-4E21-ABFF-BC107D029552}">
      <dgm:prSet phldrT="[文字]"/>
      <dgm:spPr/>
      <dgm:t>
        <a:bodyPr/>
        <a:lstStyle/>
        <a:p>
          <a:r>
            <a:rPr lang="en-US" altLang="zh-TW" dirty="0" smtClean="0"/>
            <a:t>Greater than cellular</a:t>
          </a:r>
          <a:endParaRPr lang="zh-TW" altLang="en-US" dirty="0"/>
        </a:p>
      </dgm:t>
    </dgm:pt>
    <dgm:pt modelId="{B83773E4-2DBA-4BC9-A303-5597F7598258}" type="parTrans" cxnId="{4E9FFA43-5293-48F3-9C1A-5154FD0940C5}">
      <dgm:prSet/>
      <dgm:spPr/>
      <dgm:t>
        <a:bodyPr/>
        <a:lstStyle/>
        <a:p>
          <a:endParaRPr lang="zh-TW" altLang="en-US"/>
        </a:p>
      </dgm:t>
    </dgm:pt>
    <dgm:pt modelId="{04120A97-20FB-450E-B024-6083412759A3}" type="sibTrans" cxnId="{4E9FFA43-5293-48F3-9C1A-5154FD0940C5}">
      <dgm:prSet/>
      <dgm:spPr/>
      <dgm:t>
        <a:bodyPr/>
        <a:lstStyle/>
        <a:p>
          <a:endParaRPr lang="zh-TW" altLang="en-US"/>
        </a:p>
      </dgm:t>
    </dgm:pt>
    <dgm:pt modelId="{CBD5D178-718D-4C24-BAF5-974DF5A1B06F}">
      <dgm:prSet phldrT="[文字]"/>
      <dgm:spPr/>
      <dgm:t>
        <a:bodyPr/>
        <a:lstStyle/>
        <a:p>
          <a:r>
            <a:rPr lang="en-US" altLang="zh-TW" dirty="0" smtClean="0"/>
            <a:t>Deep indoor coverage</a:t>
          </a:r>
          <a:endParaRPr lang="zh-TW" altLang="en-US" dirty="0"/>
        </a:p>
      </dgm:t>
    </dgm:pt>
    <dgm:pt modelId="{4025AAE6-6843-4E36-9766-FD83BD8AE8A7}" type="parTrans" cxnId="{BC223EA7-7209-4526-976C-65695F0C7090}">
      <dgm:prSet/>
      <dgm:spPr/>
      <dgm:t>
        <a:bodyPr/>
        <a:lstStyle/>
        <a:p>
          <a:endParaRPr lang="zh-TW" altLang="en-US"/>
        </a:p>
      </dgm:t>
    </dgm:pt>
    <dgm:pt modelId="{3E1715B2-1B2C-45D0-8FAC-F53236696026}" type="sibTrans" cxnId="{BC223EA7-7209-4526-976C-65695F0C7090}">
      <dgm:prSet/>
      <dgm:spPr/>
      <dgm:t>
        <a:bodyPr/>
        <a:lstStyle/>
        <a:p>
          <a:endParaRPr lang="zh-TW" altLang="en-US"/>
        </a:p>
      </dgm:t>
    </dgm:pt>
    <dgm:pt modelId="{72DF58AA-9BCB-43AE-8BD6-DDD3CA118C85}">
      <dgm:prSet phldrT="[文字]"/>
      <dgm:spPr/>
      <dgm:t>
        <a:bodyPr/>
        <a:lstStyle/>
        <a:p>
          <a:r>
            <a:rPr lang="en-US" altLang="zh-TW" dirty="0" smtClean="0"/>
            <a:t>Star topology</a:t>
          </a:r>
          <a:endParaRPr lang="zh-TW" altLang="en-US" dirty="0"/>
        </a:p>
      </dgm:t>
    </dgm:pt>
    <dgm:pt modelId="{5537B861-7BA4-4D9A-9B06-54FD0EE274A5}" type="parTrans" cxnId="{4112C246-F391-4877-9D2A-C33FB9E051F8}">
      <dgm:prSet/>
      <dgm:spPr/>
      <dgm:t>
        <a:bodyPr/>
        <a:lstStyle/>
        <a:p>
          <a:endParaRPr lang="zh-TW" altLang="en-US"/>
        </a:p>
      </dgm:t>
    </dgm:pt>
    <dgm:pt modelId="{7BF3A041-8034-4734-B6B7-1E0BFC65EEB0}" type="sibTrans" cxnId="{4112C246-F391-4877-9D2A-C33FB9E051F8}">
      <dgm:prSet/>
      <dgm:spPr/>
      <dgm:t>
        <a:bodyPr/>
        <a:lstStyle/>
        <a:p>
          <a:endParaRPr lang="zh-TW" altLang="en-US"/>
        </a:p>
      </dgm:t>
    </dgm:pt>
    <dgm:pt modelId="{B546E280-1FA9-48B8-A598-2FCFE0BE0C03}">
      <dgm:prSet phldrT="[文字]"/>
      <dgm:spPr/>
      <dgm:t>
        <a:bodyPr/>
        <a:lstStyle/>
        <a:p>
          <a:r>
            <a:rPr lang="en-US" altLang="zh-TW" dirty="0" smtClean="0"/>
            <a:t>Low Cost</a:t>
          </a:r>
          <a:r>
            <a:rPr lang="zh-TW" altLang="en-US" dirty="0" smtClean="0"/>
            <a:t> </a:t>
          </a:r>
          <a:r>
            <a:rPr lang="zh-TW" altLang="en-US" b="1" dirty="0" smtClean="0"/>
            <a:t>低成本建置</a:t>
          </a:r>
          <a:endParaRPr lang="zh-TW" altLang="en-US" b="1" dirty="0"/>
        </a:p>
      </dgm:t>
    </dgm:pt>
    <dgm:pt modelId="{5A9900FA-FCFE-402B-BE4D-735F23567826}" type="parTrans" cxnId="{12BEA0F2-4AE5-4F56-BE04-4C6842F33BC2}">
      <dgm:prSet/>
      <dgm:spPr/>
      <dgm:t>
        <a:bodyPr/>
        <a:lstStyle/>
        <a:p>
          <a:endParaRPr lang="zh-TW" altLang="en-US"/>
        </a:p>
      </dgm:t>
    </dgm:pt>
    <dgm:pt modelId="{1FC2AFA2-1096-4A49-B15B-7DE9317EC572}" type="sibTrans" cxnId="{12BEA0F2-4AE5-4F56-BE04-4C6842F33BC2}">
      <dgm:prSet/>
      <dgm:spPr/>
      <dgm:t>
        <a:bodyPr/>
        <a:lstStyle/>
        <a:p>
          <a:endParaRPr lang="zh-TW" altLang="en-US"/>
        </a:p>
      </dgm:t>
    </dgm:pt>
    <dgm:pt modelId="{FAF80918-B3DF-4C27-A6EE-8C07782B97C0}">
      <dgm:prSet phldrT="[文字]"/>
      <dgm:spPr/>
      <dgm:t>
        <a:bodyPr/>
        <a:lstStyle/>
        <a:p>
          <a:r>
            <a:rPr lang="en-US" altLang="zh-TW" dirty="0" smtClean="0"/>
            <a:t>Low power optimized</a:t>
          </a:r>
          <a:endParaRPr lang="zh-TW" altLang="en-US" dirty="0"/>
        </a:p>
      </dgm:t>
    </dgm:pt>
    <dgm:pt modelId="{261DEA4F-F1FD-4BCC-A94B-BA8F57BE87E4}" type="parTrans" cxnId="{BE37B82B-AB6A-417E-83B8-CB565E606462}">
      <dgm:prSet/>
      <dgm:spPr/>
      <dgm:t>
        <a:bodyPr/>
        <a:lstStyle/>
        <a:p>
          <a:endParaRPr lang="zh-TW" altLang="en-US"/>
        </a:p>
      </dgm:t>
    </dgm:pt>
    <dgm:pt modelId="{F84AF971-6F4F-4FF9-AFA6-3E1989DF418E}" type="sibTrans" cxnId="{BE37B82B-AB6A-417E-83B8-CB565E606462}">
      <dgm:prSet/>
      <dgm:spPr/>
      <dgm:t>
        <a:bodyPr/>
        <a:lstStyle/>
        <a:p>
          <a:endParaRPr lang="zh-TW" altLang="en-US"/>
        </a:p>
      </dgm:t>
    </dgm:pt>
    <dgm:pt modelId="{B2B7BCBA-E1F2-4599-9837-D8AB76B150D9}">
      <dgm:prSet phldrT="[文字]"/>
      <dgm:spPr/>
      <dgm:t>
        <a:bodyPr/>
        <a:lstStyle/>
        <a:p>
          <a:r>
            <a:rPr lang="en-US" altLang="zh-TW" dirty="0" smtClean="0"/>
            <a:t>High capacity</a:t>
          </a:r>
          <a:endParaRPr lang="zh-TW" altLang="en-US" dirty="0"/>
        </a:p>
      </dgm:t>
    </dgm:pt>
    <dgm:pt modelId="{114E0AAF-EB5C-4796-BAE3-7EE104B0DCD3}" type="parTrans" cxnId="{DCD79D28-F5ED-4DD7-8737-339AFF9FF855}">
      <dgm:prSet/>
      <dgm:spPr/>
      <dgm:t>
        <a:bodyPr/>
        <a:lstStyle/>
        <a:p>
          <a:endParaRPr lang="zh-TW" altLang="en-US"/>
        </a:p>
      </dgm:t>
    </dgm:pt>
    <dgm:pt modelId="{EC77C11A-CA22-4CB7-8770-47197EF3D15B}" type="sibTrans" cxnId="{DCD79D28-F5ED-4DD7-8737-339AFF9FF855}">
      <dgm:prSet/>
      <dgm:spPr/>
      <dgm:t>
        <a:bodyPr/>
        <a:lstStyle/>
        <a:p>
          <a:endParaRPr lang="zh-TW" altLang="en-US"/>
        </a:p>
      </dgm:t>
    </dgm:pt>
    <dgm:pt modelId="{0569ADAD-1E35-453E-96D6-AC1BB25F7E53}">
      <dgm:prSet phldrT="[文字]"/>
      <dgm:spPr/>
      <dgm:t>
        <a:bodyPr/>
        <a:lstStyle/>
        <a:p>
          <a:r>
            <a:rPr lang="en-US" altLang="zh-TW" dirty="0" smtClean="0"/>
            <a:t>Minimal infrastructure</a:t>
          </a:r>
          <a:endParaRPr lang="zh-TW" altLang="en-US" dirty="0"/>
        </a:p>
      </dgm:t>
    </dgm:pt>
    <dgm:pt modelId="{6E9D9A82-14E4-4D44-BA6D-D72084F78DEB}" type="parTrans" cxnId="{C32AE869-6139-4FB0-9C1C-380E088C3DFC}">
      <dgm:prSet/>
      <dgm:spPr/>
      <dgm:t>
        <a:bodyPr/>
        <a:lstStyle/>
        <a:p>
          <a:endParaRPr lang="zh-TW" altLang="en-US"/>
        </a:p>
      </dgm:t>
    </dgm:pt>
    <dgm:pt modelId="{4D63F6E9-05BC-4B0C-97E3-CA0658F48F42}" type="sibTrans" cxnId="{C32AE869-6139-4FB0-9C1C-380E088C3DFC}">
      <dgm:prSet/>
      <dgm:spPr/>
      <dgm:t>
        <a:bodyPr/>
        <a:lstStyle/>
        <a:p>
          <a:endParaRPr lang="zh-TW" altLang="en-US"/>
        </a:p>
      </dgm:t>
    </dgm:pt>
    <dgm:pt modelId="{1CCAFA3E-0180-4017-92A0-C947F25E0BA5}">
      <dgm:prSet phldrT="[文字]"/>
      <dgm:spPr/>
      <dgm:t>
        <a:bodyPr/>
        <a:lstStyle/>
        <a:p>
          <a:r>
            <a:rPr lang="en-US" altLang="zh-TW" dirty="0" smtClean="0"/>
            <a:t>Multi-tenant</a:t>
          </a:r>
          <a:endParaRPr lang="zh-TW" altLang="en-US" dirty="0"/>
        </a:p>
      </dgm:t>
    </dgm:pt>
    <dgm:pt modelId="{DC1846EA-28F5-4DE1-B6A1-F713722CD6A2}" type="parTrans" cxnId="{3C69B334-1225-4558-BC04-08016E69249B}">
      <dgm:prSet/>
      <dgm:spPr/>
      <dgm:t>
        <a:bodyPr/>
        <a:lstStyle/>
        <a:p>
          <a:endParaRPr lang="zh-TW" altLang="en-US"/>
        </a:p>
      </dgm:t>
    </dgm:pt>
    <dgm:pt modelId="{6BF95EB0-FEFF-49F2-9996-AC7762EF077C}" type="sibTrans" cxnId="{3C69B334-1225-4558-BC04-08016E69249B}">
      <dgm:prSet/>
      <dgm:spPr/>
      <dgm:t>
        <a:bodyPr/>
        <a:lstStyle/>
        <a:p>
          <a:endParaRPr lang="zh-TW" altLang="en-US"/>
        </a:p>
      </dgm:t>
    </dgm:pt>
    <dgm:pt modelId="{7D342362-C678-4187-8174-48BF9533E20E}">
      <dgm:prSet phldrT="[文字]"/>
      <dgm:spPr/>
      <dgm:t>
        <a:bodyPr/>
        <a:lstStyle/>
        <a:p>
          <a:r>
            <a:rPr lang="en-US" altLang="zh-TW" dirty="0" smtClean="0"/>
            <a:t>Public network</a:t>
          </a:r>
          <a:endParaRPr lang="zh-TW" altLang="en-US" dirty="0"/>
        </a:p>
      </dgm:t>
    </dgm:pt>
    <dgm:pt modelId="{7585A1BE-2F51-4853-A0AE-65DAADA1635B}" type="parTrans" cxnId="{B66A66B4-0DF3-496F-897A-05BC15F1A31B}">
      <dgm:prSet/>
      <dgm:spPr/>
      <dgm:t>
        <a:bodyPr/>
        <a:lstStyle/>
        <a:p>
          <a:endParaRPr lang="zh-TW" altLang="en-US"/>
        </a:p>
      </dgm:t>
    </dgm:pt>
    <dgm:pt modelId="{979FCA59-9A60-405F-B055-CB00649409FF}" type="sibTrans" cxnId="{B66A66B4-0DF3-496F-897A-05BC15F1A31B}">
      <dgm:prSet/>
      <dgm:spPr/>
      <dgm:t>
        <a:bodyPr/>
        <a:lstStyle/>
        <a:p>
          <a:endParaRPr lang="zh-TW" altLang="en-US"/>
        </a:p>
      </dgm:t>
    </dgm:pt>
    <dgm:pt modelId="{EF068A84-8179-44A8-951E-FEEB13349E86}">
      <dgm:prSet phldrT="[文字]"/>
      <dgm:spPr/>
      <dgm:t>
        <a:bodyPr/>
        <a:lstStyle/>
        <a:p>
          <a:r>
            <a:rPr lang="en-US" altLang="zh-TW" dirty="0" smtClean="0"/>
            <a:t>Low cost end-node</a:t>
          </a:r>
          <a:endParaRPr lang="zh-TW" altLang="en-US" dirty="0"/>
        </a:p>
      </dgm:t>
    </dgm:pt>
    <dgm:pt modelId="{F7621870-D72A-447D-98D3-E6CF774AE339}" type="parTrans" cxnId="{A4BDBE8C-D9F7-42C9-BF08-882796BFC6B1}">
      <dgm:prSet/>
      <dgm:spPr/>
      <dgm:t>
        <a:bodyPr/>
        <a:lstStyle/>
        <a:p>
          <a:endParaRPr lang="zh-TW" altLang="en-US"/>
        </a:p>
      </dgm:t>
    </dgm:pt>
    <dgm:pt modelId="{8E7C42D4-BD76-460C-8575-FB54029ADFA9}" type="sibTrans" cxnId="{A4BDBE8C-D9F7-42C9-BF08-882796BFC6B1}">
      <dgm:prSet/>
      <dgm:spPr/>
      <dgm:t>
        <a:bodyPr/>
        <a:lstStyle/>
        <a:p>
          <a:endParaRPr lang="zh-TW" altLang="en-US"/>
        </a:p>
      </dgm:t>
    </dgm:pt>
    <dgm:pt modelId="{EE309C15-20D3-411E-9068-08915D7E79D3}">
      <dgm:prSet phldrT="[文字]"/>
      <dgm:spPr/>
      <dgm:t>
        <a:bodyPr/>
        <a:lstStyle/>
        <a:p>
          <a:r>
            <a:rPr lang="en-US" altLang="zh-TW" dirty="0" smtClean="0"/>
            <a:t>10-20yr lifetime</a:t>
          </a:r>
          <a:endParaRPr lang="zh-TW" altLang="en-US" dirty="0"/>
        </a:p>
      </dgm:t>
    </dgm:pt>
    <dgm:pt modelId="{CB1BAE57-BB8B-44C8-8D94-65656AEC88F2}" type="parTrans" cxnId="{269FA846-008A-4A2B-85D5-7D627456BE59}">
      <dgm:prSet/>
      <dgm:spPr/>
      <dgm:t>
        <a:bodyPr/>
        <a:lstStyle/>
        <a:p>
          <a:endParaRPr lang="zh-TW" altLang="en-US"/>
        </a:p>
      </dgm:t>
    </dgm:pt>
    <dgm:pt modelId="{51D52D94-7777-4CE0-80A6-3B42CFDFFB6A}" type="sibTrans" cxnId="{269FA846-008A-4A2B-85D5-7D627456BE59}">
      <dgm:prSet/>
      <dgm:spPr/>
      <dgm:t>
        <a:bodyPr/>
        <a:lstStyle/>
        <a:p>
          <a:endParaRPr lang="zh-TW" altLang="en-US"/>
        </a:p>
      </dgm:t>
    </dgm:pt>
    <dgm:pt modelId="{4AF21103-8CA5-48C3-B01E-FF0D0DB0308E}" type="pres">
      <dgm:prSet presAssocID="{011E4671-9907-40F0-B82A-5229CC1B18A7}" presName="linear" presStyleCnt="0">
        <dgm:presLayoutVars>
          <dgm:dir/>
          <dgm:animLvl val="lvl"/>
          <dgm:resizeHandles val="exact"/>
        </dgm:presLayoutVars>
      </dgm:prSet>
      <dgm:spPr/>
      <dgm:t>
        <a:bodyPr/>
        <a:lstStyle/>
        <a:p>
          <a:endParaRPr lang="zh-TW" altLang="en-US"/>
        </a:p>
      </dgm:t>
    </dgm:pt>
    <dgm:pt modelId="{D5F2C023-3743-4589-8975-3C6E1CA77914}" type="pres">
      <dgm:prSet presAssocID="{9C6121DD-D220-4DED-8B8E-2E78AF3B8EAB}" presName="parentLin" presStyleCnt="0"/>
      <dgm:spPr/>
    </dgm:pt>
    <dgm:pt modelId="{A2A0145C-F267-41AF-86DF-753052307260}" type="pres">
      <dgm:prSet presAssocID="{9C6121DD-D220-4DED-8B8E-2E78AF3B8EAB}" presName="parentLeftMargin" presStyleLbl="node1" presStyleIdx="0" presStyleCnt="4"/>
      <dgm:spPr/>
      <dgm:t>
        <a:bodyPr/>
        <a:lstStyle/>
        <a:p>
          <a:endParaRPr lang="zh-TW" altLang="en-US"/>
        </a:p>
      </dgm:t>
    </dgm:pt>
    <dgm:pt modelId="{8259D4E6-7E1B-40EF-B593-D6051973C621}" type="pres">
      <dgm:prSet presAssocID="{9C6121DD-D220-4DED-8B8E-2E78AF3B8EAB}" presName="parentText" presStyleLbl="node1" presStyleIdx="0" presStyleCnt="4">
        <dgm:presLayoutVars>
          <dgm:chMax val="0"/>
          <dgm:bulletEnabled val="1"/>
        </dgm:presLayoutVars>
      </dgm:prSet>
      <dgm:spPr/>
      <dgm:t>
        <a:bodyPr/>
        <a:lstStyle/>
        <a:p>
          <a:endParaRPr lang="zh-TW" altLang="en-US"/>
        </a:p>
      </dgm:t>
    </dgm:pt>
    <dgm:pt modelId="{52558310-2CFA-4243-B7EB-3CF24069022F}" type="pres">
      <dgm:prSet presAssocID="{9C6121DD-D220-4DED-8B8E-2E78AF3B8EAB}" presName="negativeSpace" presStyleCnt="0"/>
      <dgm:spPr/>
    </dgm:pt>
    <dgm:pt modelId="{5BE71C23-AAE0-4EAF-9722-BA6BDA6A5E27}" type="pres">
      <dgm:prSet presAssocID="{9C6121DD-D220-4DED-8B8E-2E78AF3B8EAB}" presName="childText" presStyleLbl="conFgAcc1" presStyleIdx="0" presStyleCnt="4">
        <dgm:presLayoutVars>
          <dgm:bulletEnabled val="1"/>
        </dgm:presLayoutVars>
      </dgm:prSet>
      <dgm:spPr/>
      <dgm:t>
        <a:bodyPr/>
        <a:lstStyle/>
        <a:p>
          <a:endParaRPr lang="zh-TW" altLang="en-US"/>
        </a:p>
      </dgm:t>
    </dgm:pt>
    <dgm:pt modelId="{8E73B27B-BF4F-4E61-B5DA-8A9A9683B124}" type="pres">
      <dgm:prSet presAssocID="{970E10D9-0A36-42C8-BE47-7E7BF06C085B}" presName="spaceBetweenRectangles" presStyleCnt="0"/>
      <dgm:spPr/>
    </dgm:pt>
    <dgm:pt modelId="{358633D1-1B0A-44DF-9EAD-E75C9D515002}" type="pres">
      <dgm:prSet presAssocID="{62B88F77-69F1-42B5-A68D-389A30411230}" presName="parentLin" presStyleCnt="0"/>
      <dgm:spPr/>
    </dgm:pt>
    <dgm:pt modelId="{C44BCEFE-074E-45A3-9C9A-B1FF0BD3F0DF}" type="pres">
      <dgm:prSet presAssocID="{62B88F77-69F1-42B5-A68D-389A30411230}" presName="parentLeftMargin" presStyleLbl="node1" presStyleIdx="0" presStyleCnt="4"/>
      <dgm:spPr/>
      <dgm:t>
        <a:bodyPr/>
        <a:lstStyle/>
        <a:p>
          <a:endParaRPr lang="zh-TW" altLang="en-US"/>
        </a:p>
      </dgm:t>
    </dgm:pt>
    <dgm:pt modelId="{67B39D15-F39A-476C-ACDD-EBEB7A738A75}" type="pres">
      <dgm:prSet presAssocID="{62B88F77-69F1-42B5-A68D-389A30411230}" presName="parentText" presStyleLbl="node1" presStyleIdx="1" presStyleCnt="4">
        <dgm:presLayoutVars>
          <dgm:chMax val="0"/>
          <dgm:bulletEnabled val="1"/>
        </dgm:presLayoutVars>
      </dgm:prSet>
      <dgm:spPr/>
      <dgm:t>
        <a:bodyPr/>
        <a:lstStyle/>
        <a:p>
          <a:endParaRPr lang="zh-TW" altLang="en-US"/>
        </a:p>
      </dgm:t>
    </dgm:pt>
    <dgm:pt modelId="{F4CA68A8-006F-44BC-B86E-9861E3B138D8}" type="pres">
      <dgm:prSet presAssocID="{62B88F77-69F1-42B5-A68D-389A30411230}" presName="negativeSpace" presStyleCnt="0"/>
      <dgm:spPr/>
    </dgm:pt>
    <dgm:pt modelId="{9A683AE7-73A2-467A-9276-B2194261C7B0}" type="pres">
      <dgm:prSet presAssocID="{62B88F77-69F1-42B5-A68D-389A30411230}" presName="childText" presStyleLbl="conFgAcc1" presStyleIdx="1" presStyleCnt="4">
        <dgm:presLayoutVars>
          <dgm:bulletEnabled val="1"/>
        </dgm:presLayoutVars>
      </dgm:prSet>
      <dgm:spPr/>
      <dgm:t>
        <a:bodyPr/>
        <a:lstStyle/>
        <a:p>
          <a:endParaRPr lang="zh-TW" altLang="en-US"/>
        </a:p>
      </dgm:t>
    </dgm:pt>
    <dgm:pt modelId="{28104BA2-0F5B-4A68-A0A8-225ED46533FF}" type="pres">
      <dgm:prSet presAssocID="{81A71661-FE9F-45F8-B2D0-D05B96629DFC}" presName="spaceBetweenRectangles" presStyleCnt="0"/>
      <dgm:spPr/>
    </dgm:pt>
    <dgm:pt modelId="{464D9D42-EEB6-4BDD-AD5C-97F4DB8C3947}" type="pres">
      <dgm:prSet presAssocID="{239BCD81-9208-46F5-A51E-F37C100230FA}" presName="parentLin" presStyleCnt="0"/>
      <dgm:spPr/>
    </dgm:pt>
    <dgm:pt modelId="{00CDCAF6-7DB5-43F9-B0FB-39A218BB6DC0}" type="pres">
      <dgm:prSet presAssocID="{239BCD81-9208-46F5-A51E-F37C100230FA}" presName="parentLeftMargin" presStyleLbl="node1" presStyleIdx="1" presStyleCnt="4"/>
      <dgm:spPr/>
      <dgm:t>
        <a:bodyPr/>
        <a:lstStyle/>
        <a:p>
          <a:endParaRPr lang="zh-TW" altLang="en-US"/>
        </a:p>
      </dgm:t>
    </dgm:pt>
    <dgm:pt modelId="{23F1C4BF-4DD4-4EDB-9618-743B1F3DA0EA}" type="pres">
      <dgm:prSet presAssocID="{239BCD81-9208-46F5-A51E-F37C100230FA}" presName="parentText" presStyleLbl="node1" presStyleIdx="2" presStyleCnt="4">
        <dgm:presLayoutVars>
          <dgm:chMax val="0"/>
          <dgm:bulletEnabled val="1"/>
        </dgm:presLayoutVars>
      </dgm:prSet>
      <dgm:spPr/>
      <dgm:t>
        <a:bodyPr/>
        <a:lstStyle/>
        <a:p>
          <a:endParaRPr lang="zh-TW" altLang="en-US"/>
        </a:p>
      </dgm:t>
    </dgm:pt>
    <dgm:pt modelId="{C9D3B0D8-9782-4C78-95AA-9F17795D7809}" type="pres">
      <dgm:prSet presAssocID="{239BCD81-9208-46F5-A51E-F37C100230FA}" presName="negativeSpace" presStyleCnt="0"/>
      <dgm:spPr/>
    </dgm:pt>
    <dgm:pt modelId="{FE9719AC-482E-4287-BF1E-EE2EA5CE9502}" type="pres">
      <dgm:prSet presAssocID="{239BCD81-9208-46F5-A51E-F37C100230FA}" presName="childText" presStyleLbl="conFgAcc1" presStyleIdx="2" presStyleCnt="4">
        <dgm:presLayoutVars>
          <dgm:bulletEnabled val="1"/>
        </dgm:presLayoutVars>
      </dgm:prSet>
      <dgm:spPr/>
      <dgm:t>
        <a:bodyPr/>
        <a:lstStyle/>
        <a:p>
          <a:endParaRPr lang="zh-TW" altLang="en-US"/>
        </a:p>
      </dgm:t>
    </dgm:pt>
    <dgm:pt modelId="{80502405-BED2-492D-83A5-BC082625BC0D}" type="pres">
      <dgm:prSet presAssocID="{4192F649-FA26-4F7E-9FFA-0634D08181DB}" presName="spaceBetweenRectangles" presStyleCnt="0"/>
      <dgm:spPr/>
    </dgm:pt>
    <dgm:pt modelId="{F3388BD4-D801-42B8-87FA-BA183D1CAD28}" type="pres">
      <dgm:prSet presAssocID="{B546E280-1FA9-48B8-A598-2FCFE0BE0C03}" presName="parentLin" presStyleCnt="0"/>
      <dgm:spPr/>
    </dgm:pt>
    <dgm:pt modelId="{B78DF9A5-1C25-4BF9-A04F-2B3215DDFCB1}" type="pres">
      <dgm:prSet presAssocID="{B546E280-1FA9-48B8-A598-2FCFE0BE0C03}" presName="parentLeftMargin" presStyleLbl="node1" presStyleIdx="2" presStyleCnt="4"/>
      <dgm:spPr/>
      <dgm:t>
        <a:bodyPr/>
        <a:lstStyle/>
        <a:p>
          <a:endParaRPr lang="zh-TW" altLang="en-US"/>
        </a:p>
      </dgm:t>
    </dgm:pt>
    <dgm:pt modelId="{E61CA228-98EE-4DF7-B30F-77ED65F5FE25}" type="pres">
      <dgm:prSet presAssocID="{B546E280-1FA9-48B8-A598-2FCFE0BE0C03}" presName="parentText" presStyleLbl="node1" presStyleIdx="3" presStyleCnt="4">
        <dgm:presLayoutVars>
          <dgm:chMax val="0"/>
          <dgm:bulletEnabled val="1"/>
        </dgm:presLayoutVars>
      </dgm:prSet>
      <dgm:spPr/>
      <dgm:t>
        <a:bodyPr/>
        <a:lstStyle/>
        <a:p>
          <a:endParaRPr lang="zh-TW" altLang="en-US"/>
        </a:p>
      </dgm:t>
    </dgm:pt>
    <dgm:pt modelId="{0E6F80EC-0612-4D80-90B4-1064E3425C29}" type="pres">
      <dgm:prSet presAssocID="{B546E280-1FA9-48B8-A598-2FCFE0BE0C03}" presName="negativeSpace" presStyleCnt="0"/>
      <dgm:spPr/>
    </dgm:pt>
    <dgm:pt modelId="{0457EE56-5D63-424E-B2C6-12B76287D87C}" type="pres">
      <dgm:prSet presAssocID="{B546E280-1FA9-48B8-A598-2FCFE0BE0C03}" presName="childText" presStyleLbl="conFgAcc1" presStyleIdx="3" presStyleCnt="4">
        <dgm:presLayoutVars>
          <dgm:bulletEnabled val="1"/>
        </dgm:presLayoutVars>
      </dgm:prSet>
      <dgm:spPr/>
      <dgm:t>
        <a:bodyPr/>
        <a:lstStyle/>
        <a:p>
          <a:endParaRPr lang="zh-TW" altLang="en-US"/>
        </a:p>
      </dgm:t>
    </dgm:pt>
  </dgm:ptLst>
  <dgm:cxnLst>
    <dgm:cxn modelId="{A4BDBE8C-D9F7-42C9-BF08-882796BFC6B1}" srcId="{B546E280-1FA9-48B8-A598-2FCFE0BE0C03}" destId="{EF068A84-8179-44A8-951E-FEEB13349E86}" srcOrd="1" destOrd="0" parTransId="{F7621870-D72A-447D-98D3-E6CF774AE339}" sibTransId="{8E7C42D4-BD76-460C-8575-FB54029ADFA9}"/>
    <dgm:cxn modelId="{12BEA0F2-4AE5-4F56-BE04-4C6842F33BC2}" srcId="{011E4671-9907-40F0-B82A-5229CC1B18A7}" destId="{B546E280-1FA9-48B8-A598-2FCFE0BE0C03}" srcOrd="3" destOrd="0" parTransId="{5A9900FA-FCFE-402B-BE4D-735F23567826}" sibTransId="{1FC2AFA2-1096-4A49-B15B-7DE9317EC572}"/>
    <dgm:cxn modelId="{C32AE869-6139-4FB0-9C1C-380E088C3DFC}" srcId="{B546E280-1FA9-48B8-A598-2FCFE0BE0C03}" destId="{0569ADAD-1E35-453E-96D6-AC1BB25F7E53}" srcOrd="0" destOrd="0" parTransId="{6E9D9A82-14E4-4D44-BA6D-D72084F78DEB}" sibTransId="{4D63F6E9-05BC-4B0C-97E3-CA0658F48F42}"/>
    <dgm:cxn modelId="{94DD761B-76E9-4CD1-B454-4EC5EED0842E}" srcId="{011E4671-9907-40F0-B82A-5229CC1B18A7}" destId="{9C6121DD-D220-4DED-8B8E-2E78AF3B8EAB}" srcOrd="0" destOrd="0" parTransId="{B6B5EC6C-1295-496B-9DBE-70724F2C6741}" sibTransId="{970E10D9-0A36-42C8-BE47-7E7BF06C085B}"/>
    <dgm:cxn modelId="{A1B70043-30A5-470A-8C1A-B28D232D3A32}" type="presOf" srcId="{EE309C15-20D3-411E-9068-08915D7E79D3}" destId="{9A683AE7-73A2-467A-9276-B2194261C7B0}" srcOrd="0" destOrd="1" presId="urn:microsoft.com/office/officeart/2005/8/layout/list1"/>
    <dgm:cxn modelId="{E00166AD-1A67-4CD7-9E22-8A3B3A6BA172}" type="presOf" srcId="{EF068A84-8179-44A8-951E-FEEB13349E86}" destId="{0457EE56-5D63-424E-B2C6-12B76287D87C}" srcOrd="0" destOrd="1" presId="urn:microsoft.com/office/officeart/2005/8/layout/list1"/>
    <dgm:cxn modelId="{651E7416-9A8C-47ED-A747-22C32E7D68D5}" type="presOf" srcId="{0569ADAD-1E35-453E-96D6-AC1BB25F7E53}" destId="{0457EE56-5D63-424E-B2C6-12B76287D87C}" srcOrd="0" destOrd="0" presId="urn:microsoft.com/office/officeart/2005/8/layout/list1"/>
    <dgm:cxn modelId="{4112C246-F391-4877-9D2A-C33FB9E051F8}" srcId="{9C6121DD-D220-4DED-8B8E-2E78AF3B8EAB}" destId="{72DF58AA-9BCB-43AE-8BD6-DDD3CA118C85}" srcOrd="2" destOrd="0" parTransId="{5537B861-7BA4-4D9A-9B06-54FD0EE274A5}" sibTransId="{7BF3A041-8034-4734-B6B7-1E0BFC65EEB0}"/>
    <dgm:cxn modelId="{B3991280-BBE7-4F24-A412-194B876FEABD}" srcId="{011E4671-9907-40F0-B82A-5229CC1B18A7}" destId="{62B88F77-69F1-42B5-A68D-389A30411230}" srcOrd="1" destOrd="0" parTransId="{22DE1A47-0F65-4489-8680-DFB64572B6A9}" sibTransId="{81A71661-FE9F-45F8-B2D0-D05B96629DFC}"/>
    <dgm:cxn modelId="{DCD79D28-F5ED-4DD7-8737-339AFF9FF855}" srcId="{239BCD81-9208-46F5-A51E-F37C100230FA}" destId="{B2B7BCBA-E1F2-4599-9837-D8AB76B150D9}" srcOrd="0" destOrd="0" parTransId="{114E0AAF-EB5C-4796-BAE3-7EE104B0DCD3}" sibTransId="{EC77C11A-CA22-4CB7-8770-47197EF3D15B}"/>
    <dgm:cxn modelId="{B66A66B4-0DF3-496F-897A-05BC15F1A31B}" srcId="{239BCD81-9208-46F5-A51E-F37C100230FA}" destId="{7D342362-C678-4187-8174-48BF9533E20E}" srcOrd="2" destOrd="0" parTransId="{7585A1BE-2F51-4853-A0AE-65DAADA1635B}" sibTransId="{979FCA59-9A60-405F-B055-CB00649409FF}"/>
    <dgm:cxn modelId="{8880AA48-15F8-4DA2-9F31-CC90905E1EF3}" type="presOf" srcId="{62B88F77-69F1-42B5-A68D-389A30411230}" destId="{C44BCEFE-074E-45A3-9C9A-B1FF0BD3F0DF}" srcOrd="0" destOrd="0" presId="urn:microsoft.com/office/officeart/2005/8/layout/list1"/>
    <dgm:cxn modelId="{8703FF2E-5B40-4B2E-8087-56AA59B57F38}" type="presOf" srcId="{9C6121DD-D220-4DED-8B8E-2E78AF3B8EAB}" destId="{8259D4E6-7E1B-40EF-B593-D6051973C621}" srcOrd="1" destOrd="0" presId="urn:microsoft.com/office/officeart/2005/8/layout/list1"/>
    <dgm:cxn modelId="{CA0D0396-D22F-42A2-8997-37C20C666138}" type="presOf" srcId="{1CCAFA3E-0180-4017-92A0-C947F25E0BA5}" destId="{FE9719AC-482E-4287-BF1E-EE2EA5CE9502}" srcOrd="0" destOrd="1" presId="urn:microsoft.com/office/officeart/2005/8/layout/list1"/>
    <dgm:cxn modelId="{269FA846-008A-4A2B-85D5-7D627456BE59}" srcId="{62B88F77-69F1-42B5-A68D-389A30411230}" destId="{EE309C15-20D3-411E-9068-08915D7E79D3}" srcOrd="1" destOrd="0" parTransId="{CB1BAE57-BB8B-44C8-8D94-65656AEC88F2}" sibTransId="{51D52D94-7777-4CE0-80A6-3B42CFDFFB6A}"/>
    <dgm:cxn modelId="{3B2A6A18-FC40-4E32-8D53-BE2EDC1F032F}" type="presOf" srcId="{9C6121DD-D220-4DED-8B8E-2E78AF3B8EAB}" destId="{A2A0145C-F267-41AF-86DF-753052307260}" srcOrd="0" destOrd="0" presId="urn:microsoft.com/office/officeart/2005/8/layout/list1"/>
    <dgm:cxn modelId="{156C6F73-09AC-4223-8DB0-357F66BEBFD2}" type="presOf" srcId="{C08C9F12-B529-4E21-ABFF-BC107D029552}" destId="{5BE71C23-AAE0-4EAF-9722-BA6BDA6A5E27}" srcOrd="0" destOrd="0" presId="urn:microsoft.com/office/officeart/2005/8/layout/list1"/>
    <dgm:cxn modelId="{BE37B82B-AB6A-417E-83B8-CB565E606462}" srcId="{62B88F77-69F1-42B5-A68D-389A30411230}" destId="{FAF80918-B3DF-4C27-A6EE-8C07782B97C0}" srcOrd="0" destOrd="0" parTransId="{261DEA4F-F1FD-4BCC-A94B-BA8F57BE87E4}" sibTransId="{F84AF971-6F4F-4FF9-AFA6-3E1989DF418E}"/>
    <dgm:cxn modelId="{053984E0-F4FB-468B-A8E9-5065F8413D03}" type="presOf" srcId="{239BCD81-9208-46F5-A51E-F37C100230FA}" destId="{23F1C4BF-4DD4-4EDB-9618-743B1F3DA0EA}" srcOrd="1" destOrd="0" presId="urn:microsoft.com/office/officeart/2005/8/layout/list1"/>
    <dgm:cxn modelId="{3C69B334-1225-4558-BC04-08016E69249B}" srcId="{239BCD81-9208-46F5-A51E-F37C100230FA}" destId="{1CCAFA3E-0180-4017-92A0-C947F25E0BA5}" srcOrd="1" destOrd="0" parTransId="{DC1846EA-28F5-4DE1-B6A1-F713722CD6A2}" sibTransId="{6BF95EB0-FEFF-49F2-9996-AC7762EF077C}"/>
    <dgm:cxn modelId="{57E51DEC-2F6A-49A2-91B9-3613914DC8BB}" type="presOf" srcId="{B2B7BCBA-E1F2-4599-9837-D8AB76B150D9}" destId="{FE9719AC-482E-4287-BF1E-EE2EA5CE9502}" srcOrd="0" destOrd="0" presId="urn:microsoft.com/office/officeart/2005/8/layout/list1"/>
    <dgm:cxn modelId="{3F76F53C-A375-46EF-994C-35EE001BFEB7}" type="presOf" srcId="{B546E280-1FA9-48B8-A598-2FCFE0BE0C03}" destId="{E61CA228-98EE-4DF7-B30F-77ED65F5FE25}" srcOrd="1" destOrd="0" presId="urn:microsoft.com/office/officeart/2005/8/layout/list1"/>
    <dgm:cxn modelId="{023B2742-3846-4594-B7AD-0AE9EEB569E4}" type="presOf" srcId="{011E4671-9907-40F0-B82A-5229CC1B18A7}" destId="{4AF21103-8CA5-48C3-B01E-FF0D0DB0308E}" srcOrd="0" destOrd="0" presId="urn:microsoft.com/office/officeart/2005/8/layout/list1"/>
    <dgm:cxn modelId="{EC615633-AB97-428C-BC0E-03CE1E916A07}" type="presOf" srcId="{62B88F77-69F1-42B5-A68D-389A30411230}" destId="{67B39D15-F39A-476C-ACDD-EBEB7A738A75}" srcOrd="1" destOrd="0" presId="urn:microsoft.com/office/officeart/2005/8/layout/list1"/>
    <dgm:cxn modelId="{CC6C05F7-6C13-4387-B4FF-4912E7677C02}" srcId="{011E4671-9907-40F0-B82A-5229CC1B18A7}" destId="{239BCD81-9208-46F5-A51E-F37C100230FA}" srcOrd="2" destOrd="0" parTransId="{060972CC-0395-4088-A5A7-8CE04C8F60F2}" sibTransId="{4192F649-FA26-4F7E-9FFA-0634D08181DB}"/>
    <dgm:cxn modelId="{1C9049B7-39FE-4C37-9C79-985DF47FA2CC}" type="presOf" srcId="{FAF80918-B3DF-4C27-A6EE-8C07782B97C0}" destId="{9A683AE7-73A2-467A-9276-B2194261C7B0}" srcOrd="0" destOrd="0" presId="urn:microsoft.com/office/officeart/2005/8/layout/list1"/>
    <dgm:cxn modelId="{D597048A-2B25-4C44-892D-1F8B82B40369}" type="presOf" srcId="{B546E280-1FA9-48B8-A598-2FCFE0BE0C03}" destId="{B78DF9A5-1C25-4BF9-A04F-2B3215DDFCB1}" srcOrd="0" destOrd="0" presId="urn:microsoft.com/office/officeart/2005/8/layout/list1"/>
    <dgm:cxn modelId="{4E9FFA43-5293-48F3-9C1A-5154FD0940C5}" srcId="{9C6121DD-D220-4DED-8B8E-2E78AF3B8EAB}" destId="{C08C9F12-B529-4E21-ABFF-BC107D029552}" srcOrd="0" destOrd="0" parTransId="{B83773E4-2DBA-4BC9-A303-5597F7598258}" sibTransId="{04120A97-20FB-450E-B024-6083412759A3}"/>
    <dgm:cxn modelId="{BD2FA877-E52E-47B7-9581-A2C902E8E3D0}" type="presOf" srcId="{72DF58AA-9BCB-43AE-8BD6-DDD3CA118C85}" destId="{5BE71C23-AAE0-4EAF-9722-BA6BDA6A5E27}" srcOrd="0" destOrd="2" presId="urn:microsoft.com/office/officeart/2005/8/layout/list1"/>
    <dgm:cxn modelId="{33CEA718-8F40-4508-93F6-83C7ED042409}" type="presOf" srcId="{CBD5D178-718D-4C24-BAF5-974DF5A1B06F}" destId="{5BE71C23-AAE0-4EAF-9722-BA6BDA6A5E27}" srcOrd="0" destOrd="1" presId="urn:microsoft.com/office/officeart/2005/8/layout/list1"/>
    <dgm:cxn modelId="{6C93DE00-0137-4082-82FB-DF2B446CE0C7}" type="presOf" srcId="{7D342362-C678-4187-8174-48BF9533E20E}" destId="{FE9719AC-482E-4287-BF1E-EE2EA5CE9502}" srcOrd="0" destOrd="2" presId="urn:microsoft.com/office/officeart/2005/8/layout/list1"/>
    <dgm:cxn modelId="{BC223EA7-7209-4526-976C-65695F0C7090}" srcId="{9C6121DD-D220-4DED-8B8E-2E78AF3B8EAB}" destId="{CBD5D178-718D-4C24-BAF5-974DF5A1B06F}" srcOrd="1" destOrd="0" parTransId="{4025AAE6-6843-4E36-9766-FD83BD8AE8A7}" sibTransId="{3E1715B2-1B2C-45D0-8FAC-F53236696026}"/>
    <dgm:cxn modelId="{6AD3A3BF-B96B-46F8-BEEC-A871D103AFE6}" type="presOf" srcId="{239BCD81-9208-46F5-A51E-F37C100230FA}" destId="{00CDCAF6-7DB5-43F9-B0FB-39A218BB6DC0}" srcOrd="0" destOrd="0" presId="urn:microsoft.com/office/officeart/2005/8/layout/list1"/>
    <dgm:cxn modelId="{96C54E19-0860-469F-9A8B-8D5DB1BD2CA8}" type="presParOf" srcId="{4AF21103-8CA5-48C3-B01E-FF0D0DB0308E}" destId="{D5F2C023-3743-4589-8975-3C6E1CA77914}" srcOrd="0" destOrd="0" presId="urn:microsoft.com/office/officeart/2005/8/layout/list1"/>
    <dgm:cxn modelId="{F97C0187-D16A-42C2-AC5B-82FD4853CA60}" type="presParOf" srcId="{D5F2C023-3743-4589-8975-3C6E1CA77914}" destId="{A2A0145C-F267-41AF-86DF-753052307260}" srcOrd="0" destOrd="0" presId="urn:microsoft.com/office/officeart/2005/8/layout/list1"/>
    <dgm:cxn modelId="{09DD8F46-FFDC-4F95-AE8A-EC8C6C4373AF}" type="presParOf" srcId="{D5F2C023-3743-4589-8975-3C6E1CA77914}" destId="{8259D4E6-7E1B-40EF-B593-D6051973C621}" srcOrd="1" destOrd="0" presId="urn:microsoft.com/office/officeart/2005/8/layout/list1"/>
    <dgm:cxn modelId="{2FDE58C6-3C9E-4143-9F06-A0D72078AB97}" type="presParOf" srcId="{4AF21103-8CA5-48C3-B01E-FF0D0DB0308E}" destId="{52558310-2CFA-4243-B7EB-3CF24069022F}" srcOrd="1" destOrd="0" presId="urn:microsoft.com/office/officeart/2005/8/layout/list1"/>
    <dgm:cxn modelId="{DCC3A75C-5EF7-4F7C-BD21-6FEF0034F4A5}" type="presParOf" srcId="{4AF21103-8CA5-48C3-B01E-FF0D0DB0308E}" destId="{5BE71C23-AAE0-4EAF-9722-BA6BDA6A5E27}" srcOrd="2" destOrd="0" presId="urn:microsoft.com/office/officeart/2005/8/layout/list1"/>
    <dgm:cxn modelId="{321B8F3A-D63F-4E37-9EC2-A9E4BC7FBA97}" type="presParOf" srcId="{4AF21103-8CA5-48C3-B01E-FF0D0DB0308E}" destId="{8E73B27B-BF4F-4E61-B5DA-8A9A9683B124}" srcOrd="3" destOrd="0" presId="urn:microsoft.com/office/officeart/2005/8/layout/list1"/>
    <dgm:cxn modelId="{80F9CD0B-57C9-4B3D-9E48-B54BF36CC394}" type="presParOf" srcId="{4AF21103-8CA5-48C3-B01E-FF0D0DB0308E}" destId="{358633D1-1B0A-44DF-9EAD-E75C9D515002}" srcOrd="4" destOrd="0" presId="urn:microsoft.com/office/officeart/2005/8/layout/list1"/>
    <dgm:cxn modelId="{12B292F5-18DB-4637-96EF-4E654BD37B67}" type="presParOf" srcId="{358633D1-1B0A-44DF-9EAD-E75C9D515002}" destId="{C44BCEFE-074E-45A3-9C9A-B1FF0BD3F0DF}" srcOrd="0" destOrd="0" presId="urn:microsoft.com/office/officeart/2005/8/layout/list1"/>
    <dgm:cxn modelId="{E3F19B4C-5C94-435B-B7AC-E6DE50C40C8E}" type="presParOf" srcId="{358633D1-1B0A-44DF-9EAD-E75C9D515002}" destId="{67B39D15-F39A-476C-ACDD-EBEB7A738A75}" srcOrd="1" destOrd="0" presId="urn:microsoft.com/office/officeart/2005/8/layout/list1"/>
    <dgm:cxn modelId="{D1F99C64-3B42-4614-8C86-E63239576BB0}" type="presParOf" srcId="{4AF21103-8CA5-48C3-B01E-FF0D0DB0308E}" destId="{F4CA68A8-006F-44BC-B86E-9861E3B138D8}" srcOrd="5" destOrd="0" presId="urn:microsoft.com/office/officeart/2005/8/layout/list1"/>
    <dgm:cxn modelId="{F137516A-5A61-40DF-8BD9-80C07A90BA7B}" type="presParOf" srcId="{4AF21103-8CA5-48C3-B01E-FF0D0DB0308E}" destId="{9A683AE7-73A2-467A-9276-B2194261C7B0}" srcOrd="6" destOrd="0" presId="urn:microsoft.com/office/officeart/2005/8/layout/list1"/>
    <dgm:cxn modelId="{4CA15130-038E-4669-94AC-851A48FD468F}" type="presParOf" srcId="{4AF21103-8CA5-48C3-B01E-FF0D0DB0308E}" destId="{28104BA2-0F5B-4A68-A0A8-225ED46533FF}" srcOrd="7" destOrd="0" presId="urn:microsoft.com/office/officeart/2005/8/layout/list1"/>
    <dgm:cxn modelId="{7A02BD17-6125-425B-BF2D-F15FE04039EF}" type="presParOf" srcId="{4AF21103-8CA5-48C3-B01E-FF0D0DB0308E}" destId="{464D9D42-EEB6-4BDD-AD5C-97F4DB8C3947}" srcOrd="8" destOrd="0" presId="urn:microsoft.com/office/officeart/2005/8/layout/list1"/>
    <dgm:cxn modelId="{44929CA6-6E16-4897-AA84-7A8676BCD7EF}" type="presParOf" srcId="{464D9D42-EEB6-4BDD-AD5C-97F4DB8C3947}" destId="{00CDCAF6-7DB5-43F9-B0FB-39A218BB6DC0}" srcOrd="0" destOrd="0" presId="urn:microsoft.com/office/officeart/2005/8/layout/list1"/>
    <dgm:cxn modelId="{E73D6E1A-69D7-4D06-B8FF-9449A8CD39B6}" type="presParOf" srcId="{464D9D42-EEB6-4BDD-AD5C-97F4DB8C3947}" destId="{23F1C4BF-4DD4-4EDB-9618-743B1F3DA0EA}" srcOrd="1" destOrd="0" presId="urn:microsoft.com/office/officeart/2005/8/layout/list1"/>
    <dgm:cxn modelId="{A4254D43-B896-41E0-9D1F-5B0CB2B0E5E6}" type="presParOf" srcId="{4AF21103-8CA5-48C3-B01E-FF0D0DB0308E}" destId="{C9D3B0D8-9782-4C78-95AA-9F17795D7809}" srcOrd="9" destOrd="0" presId="urn:microsoft.com/office/officeart/2005/8/layout/list1"/>
    <dgm:cxn modelId="{110F663C-D31B-4D03-97BE-2FBBAD5069B2}" type="presParOf" srcId="{4AF21103-8CA5-48C3-B01E-FF0D0DB0308E}" destId="{FE9719AC-482E-4287-BF1E-EE2EA5CE9502}" srcOrd="10" destOrd="0" presId="urn:microsoft.com/office/officeart/2005/8/layout/list1"/>
    <dgm:cxn modelId="{D9BA461C-908B-48CD-8AF2-6256C0E15CB5}" type="presParOf" srcId="{4AF21103-8CA5-48C3-B01E-FF0D0DB0308E}" destId="{80502405-BED2-492D-83A5-BC082625BC0D}" srcOrd="11" destOrd="0" presId="urn:microsoft.com/office/officeart/2005/8/layout/list1"/>
    <dgm:cxn modelId="{BAE13D54-9228-4113-892C-EB4277F64839}" type="presParOf" srcId="{4AF21103-8CA5-48C3-B01E-FF0D0DB0308E}" destId="{F3388BD4-D801-42B8-87FA-BA183D1CAD28}" srcOrd="12" destOrd="0" presId="urn:microsoft.com/office/officeart/2005/8/layout/list1"/>
    <dgm:cxn modelId="{A6E99DDB-9093-45C8-B578-A05744C26324}" type="presParOf" srcId="{F3388BD4-D801-42B8-87FA-BA183D1CAD28}" destId="{B78DF9A5-1C25-4BF9-A04F-2B3215DDFCB1}" srcOrd="0" destOrd="0" presId="urn:microsoft.com/office/officeart/2005/8/layout/list1"/>
    <dgm:cxn modelId="{4B897867-B857-419C-9FEC-14012F31D7EB}" type="presParOf" srcId="{F3388BD4-D801-42B8-87FA-BA183D1CAD28}" destId="{E61CA228-98EE-4DF7-B30F-77ED65F5FE25}" srcOrd="1" destOrd="0" presId="urn:microsoft.com/office/officeart/2005/8/layout/list1"/>
    <dgm:cxn modelId="{A24A7987-BB78-4732-B6D5-FAE852B34D1E}" type="presParOf" srcId="{4AF21103-8CA5-48C3-B01E-FF0D0DB0308E}" destId="{0E6F80EC-0612-4D80-90B4-1064E3425C29}" srcOrd="13" destOrd="0" presId="urn:microsoft.com/office/officeart/2005/8/layout/list1"/>
    <dgm:cxn modelId="{6D5165FD-3C95-46CD-A67F-2793C1E521F5}" type="presParOf" srcId="{4AF21103-8CA5-48C3-B01E-FF0D0DB0308E}" destId="{0457EE56-5D63-424E-B2C6-12B76287D87C}"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E71C23-AAE0-4EAF-9722-BA6BDA6A5E27}">
      <dsp:nvSpPr>
        <dsp:cNvPr id="0" name=""/>
        <dsp:cNvSpPr/>
      </dsp:nvSpPr>
      <dsp:spPr>
        <a:xfrm>
          <a:off x="0" y="278067"/>
          <a:ext cx="7325831" cy="10143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566" tIns="291592" rIns="568566" bIns="99568" numCol="1" spcCol="1270" anchor="t" anchorCtr="0">
          <a:noAutofit/>
        </a:bodyPr>
        <a:lstStyle/>
        <a:p>
          <a:pPr marL="114300" lvl="1" indent="-114300" algn="l" defTabSz="622300">
            <a:lnSpc>
              <a:spcPct val="90000"/>
            </a:lnSpc>
            <a:spcBef>
              <a:spcPct val="0"/>
            </a:spcBef>
            <a:spcAft>
              <a:spcPct val="15000"/>
            </a:spcAft>
            <a:buChar char="••"/>
          </a:pPr>
          <a:r>
            <a:rPr lang="en-US" altLang="zh-TW" sz="1400" kern="1200" dirty="0" smtClean="0"/>
            <a:t>Greater than cellular</a:t>
          </a:r>
          <a:endParaRPr lang="zh-TW" altLang="en-US" sz="1400" kern="1200" dirty="0"/>
        </a:p>
        <a:p>
          <a:pPr marL="114300" lvl="1" indent="-114300" algn="l" defTabSz="622300">
            <a:lnSpc>
              <a:spcPct val="90000"/>
            </a:lnSpc>
            <a:spcBef>
              <a:spcPct val="0"/>
            </a:spcBef>
            <a:spcAft>
              <a:spcPct val="15000"/>
            </a:spcAft>
            <a:buChar char="••"/>
          </a:pPr>
          <a:r>
            <a:rPr lang="en-US" altLang="zh-TW" sz="1400" kern="1200" dirty="0" smtClean="0"/>
            <a:t>Deep indoor coverage</a:t>
          </a:r>
          <a:endParaRPr lang="zh-TW" altLang="en-US" sz="1400" kern="1200" dirty="0"/>
        </a:p>
        <a:p>
          <a:pPr marL="114300" lvl="1" indent="-114300" algn="l" defTabSz="622300">
            <a:lnSpc>
              <a:spcPct val="90000"/>
            </a:lnSpc>
            <a:spcBef>
              <a:spcPct val="0"/>
            </a:spcBef>
            <a:spcAft>
              <a:spcPct val="15000"/>
            </a:spcAft>
            <a:buChar char="••"/>
          </a:pPr>
          <a:r>
            <a:rPr lang="en-US" altLang="zh-TW" sz="1400" kern="1200" dirty="0" smtClean="0"/>
            <a:t>Star topology</a:t>
          </a:r>
          <a:endParaRPr lang="zh-TW" altLang="en-US" sz="1400" kern="1200" dirty="0"/>
        </a:p>
      </dsp:txBody>
      <dsp:txXfrm>
        <a:off x="0" y="278067"/>
        <a:ext cx="7325831" cy="1014300"/>
      </dsp:txXfrm>
    </dsp:sp>
    <dsp:sp modelId="{8259D4E6-7E1B-40EF-B593-D6051973C621}">
      <dsp:nvSpPr>
        <dsp:cNvPr id="0" name=""/>
        <dsp:cNvSpPr/>
      </dsp:nvSpPr>
      <dsp:spPr>
        <a:xfrm>
          <a:off x="366291" y="71427"/>
          <a:ext cx="5128081"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829" tIns="0" rIns="193829" bIns="0" numCol="1" spcCol="1270" anchor="ctr" anchorCtr="0">
          <a:noAutofit/>
        </a:bodyPr>
        <a:lstStyle/>
        <a:p>
          <a:pPr lvl="0" algn="l" defTabSz="622300">
            <a:lnSpc>
              <a:spcPct val="90000"/>
            </a:lnSpc>
            <a:spcBef>
              <a:spcPct val="0"/>
            </a:spcBef>
            <a:spcAft>
              <a:spcPct val="35000"/>
            </a:spcAft>
          </a:pPr>
          <a:r>
            <a:rPr lang="en-US" altLang="zh-TW" sz="1400" kern="1200" dirty="0" smtClean="0"/>
            <a:t>Long Range</a:t>
          </a:r>
          <a:r>
            <a:rPr lang="zh-TW" altLang="en-US" sz="1400" kern="1200" dirty="0" smtClean="0"/>
            <a:t> </a:t>
          </a:r>
          <a:r>
            <a:rPr lang="zh-TW" altLang="en-US" sz="1400" b="1" kern="1200" dirty="0" smtClean="0"/>
            <a:t>遠距離傳輸</a:t>
          </a:r>
          <a:endParaRPr lang="zh-TW" altLang="en-US" sz="1400" b="1" kern="1200" dirty="0"/>
        </a:p>
      </dsp:txBody>
      <dsp:txXfrm>
        <a:off x="386466" y="91602"/>
        <a:ext cx="5087731" cy="372930"/>
      </dsp:txXfrm>
    </dsp:sp>
    <dsp:sp modelId="{9A683AE7-73A2-467A-9276-B2194261C7B0}">
      <dsp:nvSpPr>
        <dsp:cNvPr id="0" name=""/>
        <dsp:cNvSpPr/>
      </dsp:nvSpPr>
      <dsp:spPr>
        <a:xfrm>
          <a:off x="0" y="1574607"/>
          <a:ext cx="7325831" cy="793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566" tIns="291592" rIns="568566" bIns="99568" numCol="1" spcCol="1270" anchor="t" anchorCtr="0">
          <a:noAutofit/>
        </a:bodyPr>
        <a:lstStyle/>
        <a:p>
          <a:pPr marL="114300" lvl="1" indent="-114300" algn="l" defTabSz="622300">
            <a:lnSpc>
              <a:spcPct val="90000"/>
            </a:lnSpc>
            <a:spcBef>
              <a:spcPct val="0"/>
            </a:spcBef>
            <a:spcAft>
              <a:spcPct val="15000"/>
            </a:spcAft>
            <a:buChar char="••"/>
          </a:pPr>
          <a:r>
            <a:rPr lang="en-US" altLang="zh-TW" sz="1400" kern="1200" dirty="0" smtClean="0"/>
            <a:t>Low power optimized</a:t>
          </a:r>
          <a:endParaRPr lang="zh-TW" altLang="en-US" sz="1400" kern="1200" dirty="0"/>
        </a:p>
        <a:p>
          <a:pPr marL="114300" lvl="1" indent="-114300" algn="l" defTabSz="622300">
            <a:lnSpc>
              <a:spcPct val="90000"/>
            </a:lnSpc>
            <a:spcBef>
              <a:spcPct val="0"/>
            </a:spcBef>
            <a:spcAft>
              <a:spcPct val="15000"/>
            </a:spcAft>
            <a:buChar char="••"/>
          </a:pPr>
          <a:r>
            <a:rPr lang="en-US" altLang="zh-TW" sz="1400" kern="1200" dirty="0" smtClean="0"/>
            <a:t>10-20yr lifetime</a:t>
          </a:r>
          <a:endParaRPr lang="zh-TW" altLang="en-US" sz="1400" kern="1200" dirty="0"/>
        </a:p>
      </dsp:txBody>
      <dsp:txXfrm>
        <a:off x="0" y="1574607"/>
        <a:ext cx="7325831" cy="793800"/>
      </dsp:txXfrm>
    </dsp:sp>
    <dsp:sp modelId="{67B39D15-F39A-476C-ACDD-EBEB7A738A75}">
      <dsp:nvSpPr>
        <dsp:cNvPr id="0" name=""/>
        <dsp:cNvSpPr/>
      </dsp:nvSpPr>
      <dsp:spPr>
        <a:xfrm>
          <a:off x="366291" y="1367967"/>
          <a:ext cx="5128081"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829" tIns="0" rIns="193829" bIns="0" numCol="1" spcCol="1270" anchor="ctr" anchorCtr="0">
          <a:noAutofit/>
        </a:bodyPr>
        <a:lstStyle/>
        <a:p>
          <a:pPr lvl="0" algn="l" defTabSz="622300">
            <a:lnSpc>
              <a:spcPct val="90000"/>
            </a:lnSpc>
            <a:spcBef>
              <a:spcPct val="0"/>
            </a:spcBef>
            <a:spcAft>
              <a:spcPct val="35000"/>
            </a:spcAft>
          </a:pPr>
          <a:r>
            <a:rPr lang="en-US" altLang="zh-TW" sz="1400" kern="1200" dirty="0" smtClean="0"/>
            <a:t>Max Lifetime</a:t>
          </a:r>
          <a:r>
            <a:rPr lang="zh-TW" altLang="en-US" sz="1400" kern="1200" dirty="0" smtClean="0"/>
            <a:t> </a:t>
          </a:r>
          <a:r>
            <a:rPr lang="zh-TW" altLang="en-US" sz="1400" b="1" kern="1200" dirty="0" smtClean="0"/>
            <a:t>長時間續航力</a:t>
          </a:r>
          <a:endParaRPr lang="zh-TW" altLang="en-US" sz="1400" b="1" kern="1200" dirty="0"/>
        </a:p>
      </dsp:txBody>
      <dsp:txXfrm>
        <a:off x="386466" y="1388142"/>
        <a:ext cx="5087731" cy="372930"/>
      </dsp:txXfrm>
    </dsp:sp>
    <dsp:sp modelId="{FE9719AC-482E-4287-BF1E-EE2EA5CE9502}">
      <dsp:nvSpPr>
        <dsp:cNvPr id="0" name=""/>
        <dsp:cNvSpPr/>
      </dsp:nvSpPr>
      <dsp:spPr>
        <a:xfrm>
          <a:off x="0" y="2650647"/>
          <a:ext cx="7325831" cy="10143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566" tIns="291592" rIns="568566" bIns="99568" numCol="1" spcCol="1270" anchor="t" anchorCtr="0">
          <a:noAutofit/>
        </a:bodyPr>
        <a:lstStyle/>
        <a:p>
          <a:pPr marL="114300" lvl="1" indent="-114300" algn="l" defTabSz="622300">
            <a:lnSpc>
              <a:spcPct val="90000"/>
            </a:lnSpc>
            <a:spcBef>
              <a:spcPct val="0"/>
            </a:spcBef>
            <a:spcAft>
              <a:spcPct val="15000"/>
            </a:spcAft>
            <a:buChar char="••"/>
          </a:pPr>
          <a:r>
            <a:rPr lang="en-US" altLang="zh-TW" sz="1400" kern="1200" dirty="0" smtClean="0"/>
            <a:t>High capacity</a:t>
          </a:r>
          <a:endParaRPr lang="zh-TW" altLang="en-US" sz="1400" kern="1200" dirty="0"/>
        </a:p>
        <a:p>
          <a:pPr marL="114300" lvl="1" indent="-114300" algn="l" defTabSz="622300">
            <a:lnSpc>
              <a:spcPct val="90000"/>
            </a:lnSpc>
            <a:spcBef>
              <a:spcPct val="0"/>
            </a:spcBef>
            <a:spcAft>
              <a:spcPct val="15000"/>
            </a:spcAft>
            <a:buChar char="••"/>
          </a:pPr>
          <a:r>
            <a:rPr lang="en-US" altLang="zh-TW" sz="1400" kern="1200" dirty="0" smtClean="0"/>
            <a:t>Multi-tenant</a:t>
          </a:r>
          <a:endParaRPr lang="zh-TW" altLang="en-US" sz="1400" kern="1200" dirty="0"/>
        </a:p>
        <a:p>
          <a:pPr marL="114300" lvl="1" indent="-114300" algn="l" defTabSz="622300">
            <a:lnSpc>
              <a:spcPct val="90000"/>
            </a:lnSpc>
            <a:spcBef>
              <a:spcPct val="0"/>
            </a:spcBef>
            <a:spcAft>
              <a:spcPct val="15000"/>
            </a:spcAft>
            <a:buChar char="••"/>
          </a:pPr>
          <a:r>
            <a:rPr lang="en-US" altLang="zh-TW" sz="1400" kern="1200" dirty="0" smtClean="0"/>
            <a:t>Public network</a:t>
          </a:r>
          <a:endParaRPr lang="zh-TW" altLang="en-US" sz="1400" kern="1200" dirty="0"/>
        </a:p>
      </dsp:txBody>
      <dsp:txXfrm>
        <a:off x="0" y="2650647"/>
        <a:ext cx="7325831" cy="1014300"/>
      </dsp:txXfrm>
    </dsp:sp>
    <dsp:sp modelId="{23F1C4BF-4DD4-4EDB-9618-743B1F3DA0EA}">
      <dsp:nvSpPr>
        <dsp:cNvPr id="0" name=""/>
        <dsp:cNvSpPr/>
      </dsp:nvSpPr>
      <dsp:spPr>
        <a:xfrm>
          <a:off x="366291" y="2444007"/>
          <a:ext cx="5128081"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829" tIns="0" rIns="193829" bIns="0" numCol="1" spcCol="1270" anchor="ctr" anchorCtr="0">
          <a:noAutofit/>
        </a:bodyPr>
        <a:lstStyle/>
        <a:p>
          <a:pPr lvl="0" algn="l" defTabSz="622300">
            <a:lnSpc>
              <a:spcPct val="90000"/>
            </a:lnSpc>
            <a:spcBef>
              <a:spcPct val="0"/>
            </a:spcBef>
            <a:spcAft>
              <a:spcPct val="35000"/>
            </a:spcAft>
          </a:pPr>
          <a:r>
            <a:rPr lang="en-US" altLang="zh-TW" sz="1400" kern="1200" dirty="0" smtClean="0"/>
            <a:t>Multi-Usage</a:t>
          </a:r>
          <a:r>
            <a:rPr lang="zh-TW" altLang="en-US" sz="1400" kern="1200" dirty="0" smtClean="0"/>
            <a:t> </a:t>
          </a:r>
          <a:r>
            <a:rPr lang="zh-TW" altLang="en-US" sz="1400" b="1" kern="1200" dirty="0" smtClean="0"/>
            <a:t>適用多種應用</a:t>
          </a:r>
          <a:endParaRPr lang="zh-TW" altLang="en-US" sz="1400" b="1" kern="1200" dirty="0"/>
        </a:p>
      </dsp:txBody>
      <dsp:txXfrm>
        <a:off x="386466" y="2464182"/>
        <a:ext cx="5087731" cy="372930"/>
      </dsp:txXfrm>
    </dsp:sp>
    <dsp:sp modelId="{0457EE56-5D63-424E-B2C6-12B76287D87C}">
      <dsp:nvSpPr>
        <dsp:cNvPr id="0" name=""/>
        <dsp:cNvSpPr/>
      </dsp:nvSpPr>
      <dsp:spPr>
        <a:xfrm>
          <a:off x="0" y="3947187"/>
          <a:ext cx="7325831" cy="793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566" tIns="291592" rIns="568566" bIns="99568" numCol="1" spcCol="1270" anchor="t" anchorCtr="0">
          <a:noAutofit/>
        </a:bodyPr>
        <a:lstStyle/>
        <a:p>
          <a:pPr marL="114300" lvl="1" indent="-114300" algn="l" defTabSz="622300">
            <a:lnSpc>
              <a:spcPct val="90000"/>
            </a:lnSpc>
            <a:spcBef>
              <a:spcPct val="0"/>
            </a:spcBef>
            <a:spcAft>
              <a:spcPct val="15000"/>
            </a:spcAft>
            <a:buChar char="••"/>
          </a:pPr>
          <a:r>
            <a:rPr lang="en-US" altLang="zh-TW" sz="1400" kern="1200" dirty="0" smtClean="0"/>
            <a:t>Minimal infrastructure</a:t>
          </a:r>
          <a:endParaRPr lang="zh-TW" altLang="en-US" sz="1400" kern="1200" dirty="0"/>
        </a:p>
        <a:p>
          <a:pPr marL="114300" lvl="1" indent="-114300" algn="l" defTabSz="622300">
            <a:lnSpc>
              <a:spcPct val="90000"/>
            </a:lnSpc>
            <a:spcBef>
              <a:spcPct val="0"/>
            </a:spcBef>
            <a:spcAft>
              <a:spcPct val="15000"/>
            </a:spcAft>
            <a:buChar char="••"/>
          </a:pPr>
          <a:r>
            <a:rPr lang="en-US" altLang="zh-TW" sz="1400" kern="1200" dirty="0" smtClean="0"/>
            <a:t>Low cost end-node</a:t>
          </a:r>
          <a:endParaRPr lang="zh-TW" altLang="en-US" sz="1400" kern="1200" dirty="0"/>
        </a:p>
      </dsp:txBody>
      <dsp:txXfrm>
        <a:off x="0" y="3947187"/>
        <a:ext cx="7325831" cy="793800"/>
      </dsp:txXfrm>
    </dsp:sp>
    <dsp:sp modelId="{E61CA228-98EE-4DF7-B30F-77ED65F5FE25}">
      <dsp:nvSpPr>
        <dsp:cNvPr id="0" name=""/>
        <dsp:cNvSpPr/>
      </dsp:nvSpPr>
      <dsp:spPr>
        <a:xfrm>
          <a:off x="366291" y="3740547"/>
          <a:ext cx="5128081"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829" tIns="0" rIns="193829" bIns="0" numCol="1" spcCol="1270" anchor="ctr" anchorCtr="0">
          <a:noAutofit/>
        </a:bodyPr>
        <a:lstStyle/>
        <a:p>
          <a:pPr lvl="0" algn="l" defTabSz="622300">
            <a:lnSpc>
              <a:spcPct val="90000"/>
            </a:lnSpc>
            <a:spcBef>
              <a:spcPct val="0"/>
            </a:spcBef>
            <a:spcAft>
              <a:spcPct val="35000"/>
            </a:spcAft>
          </a:pPr>
          <a:r>
            <a:rPr lang="en-US" altLang="zh-TW" sz="1400" kern="1200" dirty="0" smtClean="0"/>
            <a:t>Low Cost</a:t>
          </a:r>
          <a:r>
            <a:rPr lang="zh-TW" altLang="en-US" sz="1400" kern="1200" dirty="0" smtClean="0"/>
            <a:t> </a:t>
          </a:r>
          <a:r>
            <a:rPr lang="zh-TW" altLang="en-US" sz="1400" b="1" kern="1200" dirty="0" smtClean="0"/>
            <a:t>低成本建置</a:t>
          </a:r>
          <a:endParaRPr lang="zh-TW" altLang="en-US" sz="1400" b="1" kern="1200" dirty="0"/>
        </a:p>
      </dsp:txBody>
      <dsp:txXfrm>
        <a:off x="386466" y="3760722"/>
        <a:ext cx="5087731" cy="37293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06013030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lora-alliance.org/portals/0/documents/whitepapers/LoRaWAN101.pdf"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eebreakdown.com/2016/08/lora-i.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techbang.com/posts/50133-low-power-wide-area-network-internet-device-4-sigfo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kknews.cc/zh-tw/tech/9obnykq.htm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makerpro.cc/2018/12/what-is-edge-computing/"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zh.wikipedia.org/wiki/%E4%BF%A1%E9%81%93%E5%AE%B9%E9%87%8F"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440827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139700" indent="0">
              <a:buNone/>
            </a:pPr>
            <a:r>
              <a:rPr lang="en-US" altLang="zh-TW" sz="1100" b="0" i="0" u="none" strike="noStrike" cap="none" dirty="0" err="1" smtClean="0">
                <a:solidFill>
                  <a:srgbClr val="000000"/>
                </a:solidFill>
                <a:effectLst/>
                <a:latin typeface="Arial"/>
                <a:ea typeface="Arial"/>
                <a:cs typeface="Arial"/>
                <a:sym typeface="Arial"/>
              </a:rPr>
              <a:t>LoRa</a:t>
            </a:r>
            <a:r>
              <a:rPr lang="zh-TW" altLang="en-US" sz="1100" b="0" i="0" u="none" strike="noStrike" cap="none" dirty="0" smtClean="0">
                <a:solidFill>
                  <a:srgbClr val="000000"/>
                </a:solidFill>
                <a:effectLst/>
                <a:latin typeface="Arial"/>
                <a:ea typeface="Arial"/>
                <a:cs typeface="Arial"/>
                <a:sym typeface="Arial"/>
              </a:rPr>
              <a:t>的網路形成就如圖，一個</a:t>
            </a:r>
            <a:r>
              <a:rPr lang="en-US" altLang="zh-TW" sz="1100" b="0" i="0" u="none" strike="noStrike" cap="none" dirty="0" err="1" smtClean="0">
                <a:solidFill>
                  <a:srgbClr val="000000"/>
                </a:solidFill>
                <a:effectLst/>
                <a:latin typeface="Arial"/>
                <a:ea typeface="Arial"/>
                <a:cs typeface="Arial"/>
                <a:sym typeface="Arial"/>
              </a:rPr>
              <a:t>LoRaWAN</a:t>
            </a:r>
            <a:r>
              <a:rPr lang="zh-TW" altLang="en-US" sz="1100" b="0" i="0" u="none" strike="noStrike" cap="none" dirty="0" smtClean="0">
                <a:solidFill>
                  <a:srgbClr val="000000"/>
                </a:solidFill>
                <a:effectLst/>
                <a:latin typeface="Arial"/>
                <a:ea typeface="Arial"/>
                <a:cs typeface="Arial"/>
                <a:sym typeface="Arial"/>
              </a:rPr>
              <a:t>網路架構中包含了終端、基地台、</a:t>
            </a:r>
            <a:r>
              <a:rPr lang="en-US" altLang="zh-TW" sz="1100" b="0" i="0" u="none" strike="noStrike" cap="none" dirty="0" smtClean="0">
                <a:solidFill>
                  <a:srgbClr val="000000"/>
                </a:solidFill>
                <a:effectLst/>
                <a:latin typeface="Arial"/>
                <a:ea typeface="Arial"/>
                <a:cs typeface="Arial"/>
                <a:sym typeface="Arial"/>
              </a:rPr>
              <a:t>NS(</a:t>
            </a:r>
            <a:r>
              <a:rPr lang="zh-TW" altLang="en-US" sz="1100" b="0" i="0" u="none" strike="noStrike" cap="none" dirty="0" smtClean="0">
                <a:solidFill>
                  <a:srgbClr val="000000"/>
                </a:solidFill>
                <a:effectLst/>
                <a:latin typeface="Arial"/>
                <a:ea typeface="Arial"/>
                <a:cs typeface="Arial"/>
                <a:sym typeface="Arial"/>
              </a:rPr>
              <a:t>網路伺服器</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、應用伺服器這四個部分。遠距節點可以透過多台閘道器</a:t>
            </a:r>
            <a:r>
              <a:rPr lang="en-US" altLang="zh-TW" sz="1100" b="0" i="0" u="none" strike="noStrike" cap="none" dirty="0" smtClean="0">
                <a:solidFill>
                  <a:srgbClr val="000000"/>
                </a:solidFill>
                <a:effectLst/>
                <a:latin typeface="Arial"/>
                <a:ea typeface="Arial"/>
                <a:cs typeface="Arial"/>
                <a:sym typeface="Arial"/>
              </a:rPr>
              <a:t>(gateways)</a:t>
            </a:r>
            <a:r>
              <a:rPr lang="zh-TW" altLang="en-US" sz="1100" b="0" i="0" u="none" strike="noStrike" cap="none" dirty="0" smtClean="0">
                <a:solidFill>
                  <a:srgbClr val="000000"/>
                </a:solidFill>
                <a:effectLst/>
                <a:latin typeface="Arial"/>
                <a:ea typeface="Arial"/>
                <a:cs typeface="Arial"/>
                <a:sym typeface="Arial"/>
              </a:rPr>
              <a:t>與後端網路伺服器連接，將資料上傳後送至雲端或伺服器上。在</a:t>
            </a:r>
            <a:r>
              <a:rPr lang="en-US" altLang="zh-TW" sz="1100" b="0" i="0" u="none" strike="noStrike" cap="none" dirty="0" err="1" smtClean="0">
                <a:solidFill>
                  <a:srgbClr val="000000"/>
                </a:solidFill>
                <a:effectLst/>
                <a:latin typeface="Arial"/>
                <a:ea typeface="Arial"/>
                <a:cs typeface="Arial"/>
                <a:sym typeface="Arial"/>
              </a:rPr>
              <a:t>LoRa</a:t>
            </a:r>
            <a:r>
              <a:rPr lang="zh-TW" altLang="en-US" sz="1100" b="0" i="0" u="none" strike="noStrike" cap="none" dirty="0" smtClean="0">
                <a:solidFill>
                  <a:srgbClr val="000000"/>
                </a:solidFill>
                <a:effectLst/>
                <a:latin typeface="Arial"/>
                <a:ea typeface="Arial"/>
                <a:cs typeface="Arial"/>
                <a:sym typeface="Arial"/>
              </a:rPr>
              <a:t>網路中，每個節點並不會彼此相連，須先連至閘道後，才能連回中央主機，或是透過中央主機將資料傳到另一個節點。終端節點的訊息，可以同時傳給多個閘道器，訊息也可透過閘道器之間的橋接，進一步延伸傳輸距離。</a:t>
            </a:r>
            <a:endParaRPr lang="en-US" altLang="zh-TW" sz="1100" b="0" i="0" u="none" strike="noStrike" cap="none" dirty="0" smtClean="0">
              <a:solidFill>
                <a:srgbClr val="000000"/>
              </a:solidFill>
              <a:effectLst/>
              <a:latin typeface="Arial"/>
              <a:ea typeface="Arial"/>
              <a:cs typeface="Arial"/>
              <a:sym typeface="Arial"/>
            </a:endParaRPr>
          </a:p>
          <a:p>
            <a:pPr marL="139700" indent="0">
              <a:buNone/>
            </a:pPr>
            <a:endParaRPr lang="en-US" altLang="zh-TW" sz="1100" b="0" i="0" u="none" strike="noStrike" cap="none" dirty="0" smtClean="0">
              <a:solidFill>
                <a:srgbClr val="000000"/>
              </a:solidFill>
              <a:effectLst/>
              <a:latin typeface="Arial"/>
              <a:ea typeface="Arial"/>
              <a:cs typeface="Arial"/>
              <a:sym typeface="Arial"/>
            </a:endParaRPr>
          </a:p>
          <a:p>
            <a:pPr marL="139700" indent="0">
              <a:buNone/>
            </a:pPr>
            <a:r>
              <a:rPr lang="zh-TW" altLang="en-US" sz="1100" b="0" i="0" u="none" strike="noStrike" cap="none" dirty="0" smtClean="0">
                <a:solidFill>
                  <a:srgbClr val="000000"/>
                </a:solidFill>
                <a:effectLst/>
                <a:latin typeface="Arial"/>
                <a:ea typeface="Arial"/>
                <a:cs typeface="Arial"/>
                <a:sym typeface="Arial"/>
              </a:rPr>
              <a:t>既然同一個訊息可以由多個閘道器接收，那麼到底要以哪一台 </a:t>
            </a:r>
            <a:r>
              <a:rPr lang="en-US" altLang="zh-TW" sz="1100" b="0" i="0" u="none" strike="noStrike" cap="none" dirty="0" smtClean="0">
                <a:solidFill>
                  <a:srgbClr val="000000"/>
                </a:solidFill>
                <a:effectLst/>
                <a:latin typeface="Arial"/>
                <a:ea typeface="Arial"/>
                <a:cs typeface="Arial"/>
                <a:sym typeface="Arial"/>
              </a:rPr>
              <a:t>gateway </a:t>
            </a:r>
            <a:r>
              <a:rPr lang="zh-TW" altLang="en-US" sz="1100" b="0" i="0" u="none" strike="noStrike" cap="none" dirty="0" smtClean="0">
                <a:solidFill>
                  <a:srgbClr val="000000"/>
                </a:solidFill>
                <a:effectLst/>
                <a:latin typeface="Arial"/>
                <a:ea typeface="Arial"/>
                <a:cs typeface="Arial"/>
                <a:sym typeface="Arial"/>
              </a:rPr>
              <a:t>為準呢？相關的計算 </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冗餘封包濾除、安全性驗證、最佳 </a:t>
            </a:r>
            <a:r>
              <a:rPr lang="en-US" altLang="zh-TW" sz="1100" b="0" i="0" u="none" strike="noStrike" cap="none" dirty="0" smtClean="0">
                <a:solidFill>
                  <a:srgbClr val="000000"/>
                </a:solidFill>
                <a:effectLst/>
                <a:latin typeface="Arial"/>
                <a:ea typeface="Arial"/>
                <a:cs typeface="Arial"/>
                <a:sym typeface="Arial"/>
              </a:rPr>
              <a:t>ACK </a:t>
            </a:r>
            <a:r>
              <a:rPr lang="zh-TW" altLang="en-US" sz="1100" b="0" i="0" u="none" strike="noStrike" cap="none" dirty="0" smtClean="0">
                <a:solidFill>
                  <a:srgbClr val="000000"/>
                </a:solidFill>
                <a:effectLst/>
                <a:latin typeface="Arial"/>
                <a:ea typeface="Arial"/>
                <a:cs typeface="Arial"/>
                <a:sym typeface="Arial"/>
              </a:rPr>
              <a:t>路徑或動態資料率調整等</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，通通都移到了 </a:t>
            </a:r>
            <a:r>
              <a:rPr lang="en-US" altLang="zh-TW" sz="1100" b="0" i="0" u="none" strike="noStrike" cap="none" dirty="0" smtClean="0">
                <a:solidFill>
                  <a:srgbClr val="000000"/>
                </a:solidFill>
                <a:effectLst/>
                <a:latin typeface="Arial"/>
                <a:ea typeface="Arial"/>
                <a:cs typeface="Arial"/>
                <a:sym typeface="Arial"/>
              </a:rPr>
              <a:t>Network Server </a:t>
            </a:r>
            <a:r>
              <a:rPr lang="zh-TW" altLang="en-US" sz="1100" b="0" i="0" u="none" strike="noStrike" cap="none" dirty="0" smtClean="0">
                <a:solidFill>
                  <a:srgbClr val="000000"/>
                </a:solidFill>
                <a:effectLst/>
                <a:latin typeface="Arial"/>
                <a:ea typeface="Arial"/>
                <a:cs typeface="Arial"/>
                <a:sym typeface="Arial"/>
              </a:rPr>
              <a:t>身上，所以可想而知 </a:t>
            </a:r>
            <a:r>
              <a:rPr lang="en-US" altLang="zh-TW" sz="1100" b="0" i="0" u="none" strike="noStrike" cap="none" dirty="0" smtClean="0">
                <a:solidFill>
                  <a:srgbClr val="000000"/>
                </a:solidFill>
                <a:effectLst/>
                <a:latin typeface="Arial"/>
                <a:ea typeface="Arial"/>
                <a:cs typeface="Arial"/>
                <a:sym typeface="Arial"/>
              </a:rPr>
              <a:t>Network Server </a:t>
            </a:r>
            <a:r>
              <a:rPr lang="zh-TW" altLang="en-US" sz="1100" b="0" i="0" u="none" strike="noStrike" cap="none" dirty="0" smtClean="0">
                <a:solidFill>
                  <a:srgbClr val="000000"/>
                </a:solidFill>
                <a:effectLst/>
                <a:latin typeface="Arial"/>
                <a:ea typeface="Arial"/>
                <a:cs typeface="Arial"/>
                <a:sym typeface="Arial"/>
              </a:rPr>
              <a:t>一定是比較強大的機器，而終端裝置與閘道器的計算能力相對來說就不需要很強 </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當然，對於多頻段、多通道以及身兼 </a:t>
            </a:r>
            <a:r>
              <a:rPr lang="en-US" altLang="zh-TW" sz="1100" b="0" i="0" u="none" strike="noStrike" cap="none" dirty="0" smtClean="0">
                <a:solidFill>
                  <a:srgbClr val="000000"/>
                </a:solidFill>
                <a:effectLst/>
                <a:latin typeface="Arial"/>
                <a:ea typeface="Arial"/>
                <a:cs typeface="Arial"/>
                <a:sym typeface="Arial"/>
              </a:rPr>
              <a:t>Network Management </a:t>
            </a:r>
            <a:r>
              <a:rPr lang="zh-TW" altLang="en-US" sz="1100" b="0" i="0" u="none" strike="noStrike" cap="none" dirty="0" smtClean="0">
                <a:solidFill>
                  <a:srgbClr val="000000"/>
                </a:solidFill>
                <a:effectLst/>
                <a:latin typeface="Arial"/>
                <a:ea typeface="Arial"/>
                <a:cs typeface="Arial"/>
                <a:sym typeface="Arial"/>
              </a:rPr>
              <a:t>的高容量閘道器不再此列，這類型的閘道器確實要很強大，一台動輒要台幣 </a:t>
            </a:r>
            <a:r>
              <a:rPr lang="en-US" altLang="zh-TW" sz="1100" b="0" i="0" u="none" strike="noStrike" cap="none" dirty="0" smtClean="0">
                <a:solidFill>
                  <a:srgbClr val="000000"/>
                </a:solidFill>
                <a:effectLst/>
                <a:latin typeface="Arial"/>
                <a:ea typeface="Arial"/>
                <a:cs typeface="Arial"/>
                <a:sym typeface="Arial"/>
              </a:rPr>
              <a:t>8, 9 </a:t>
            </a:r>
            <a:r>
              <a:rPr lang="zh-TW" altLang="en-US" sz="1100" b="0" i="0" u="none" strike="noStrike" cap="none" dirty="0" smtClean="0">
                <a:solidFill>
                  <a:srgbClr val="000000"/>
                </a:solidFill>
                <a:effectLst/>
                <a:latin typeface="Arial"/>
                <a:ea typeface="Arial"/>
                <a:cs typeface="Arial"/>
                <a:sym typeface="Arial"/>
              </a:rPr>
              <a:t>萬以上</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a:t>
            </a:r>
            <a:endParaRPr lang="en-US" altLang="zh-TW" sz="1100" b="0" i="0" u="none" strike="noStrike" cap="none" dirty="0" smtClean="0">
              <a:solidFill>
                <a:srgbClr val="000000"/>
              </a:solidFill>
              <a:effectLst/>
              <a:latin typeface="Arial"/>
              <a:ea typeface="Arial"/>
              <a:cs typeface="Arial"/>
              <a:sym typeface="Arial"/>
            </a:endParaRPr>
          </a:p>
          <a:p>
            <a:pPr marL="139700" indent="0">
              <a:buNone/>
            </a:pPr>
            <a:endParaRPr lang="en-US" altLang="zh-TW" sz="1100" b="0" i="0" u="none" strike="noStrike" cap="none" dirty="0" smtClean="0">
              <a:solidFill>
                <a:srgbClr val="000000"/>
              </a:solidFill>
              <a:effectLst/>
              <a:latin typeface="Arial"/>
              <a:ea typeface="Arial"/>
              <a:cs typeface="Arial"/>
              <a:sym typeface="Arial"/>
            </a:endParaRPr>
          </a:p>
          <a:p>
            <a:pPr marL="139700" indent="0">
              <a:buNone/>
            </a:pPr>
            <a:r>
              <a:rPr lang="zh-TW" altLang="en-US" sz="1100" b="0" i="0" u="none" strike="noStrike" cap="none" dirty="0" smtClean="0">
                <a:solidFill>
                  <a:srgbClr val="000000"/>
                </a:solidFill>
                <a:effectLst/>
                <a:latin typeface="Arial"/>
                <a:ea typeface="Arial"/>
                <a:cs typeface="Arial"/>
                <a:sym typeface="Arial"/>
              </a:rPr>
              <a:t>圖片來源：</a:t>
            </a:r>
            <a:r>
              <a:rPr lang="en-US" altLang="zh-TW" sz="1100" b="0" i="0" u="none" strike="noStrike" cap="none" dirty="0" smtClean="0">
                <a:solidFill>
                  <a:srgbClr val="000000"/>
                </a:solidFill>
                <a:effectLst/>
                <a:latin typeface="Arial"/>
                <a:ea typeface="Arial"/>
                <a:cs typeface="Arial"/>
                <a:sym typeface="Arial"/>
                <a:hlinkClick r:id="rId3"/>
              </a:rPr>
              <a:t>A technical overview or </a:t>
            </a:r>
            <a:r>
              <a:rPr lang="en-US" altLang="zh-TW" sz="1100" b="0" i="0" u="none" strike="noStrike" cap="none" dirty="0" err="1" smtClean="0">
                <a:solidFill>
                  <a:srgbClr val="000000"/>
                </a:solidFill>
                <a:effectLst/>
                <a:latin typeface="Arial"/>
                <a:ea typeface="Arial"/>
                <a:cs typeface="Arial"/>
                <a:sym typeface="Arial"/>
                <a:hlinkClick r:id="rId3"/>
              </a:rPr>
              <a:t>LoRa</a:t>
            </a:r>
            <a:r>
              <a:rPr lang="en-US" altLang="zh-TW" sz="1100" b="0" i="0" u="none" strike="noStrike" cap="none" dirty="0" smtClean="0">
                <a:solidFill>
                  <a:srgbClr val="000000"/>
                </a:solidFill>
                <a:effectLst/>
                <a:latin typeface="Arial"/>
                <a:ea typeface="Arial"/>
                <a:cs typeface="Arial"/>
                <a:sym typeface="Arial"/>
                <a:hlinkClick r:id="rId3"/>
              </a:rPr>
              <a:t> and </a:t>
            </a:r>
            <a:r>
              <a:rPr lang="en-US" altLang="zh-TW" sz="1100" b="0" i="0" u="none" strike="noStrike" cap="none" dirty="0" err="1" smtClean="0">
                <a:solidFill>
                  <a:srgbClr val="000000"/>
                </a:solidFill>
                <a:effectLst/>
                <a:latin typeface="Arial"/>
                <a:ea typeface="Arial"/>
                <a:cs typeface="Arial"/>
                <a:sym typeface="Arial"/>
                <a:hlinkClick r:id="rId3"/>
              </a:rPr>
              <a:t>LoRaWAN</a:t>
            </a:r>
            <a:endParaRPr lang="zh-TW" altLang="en-US" dirty="0"/>
          </a:p>
        </p:txBody>
      </p:sp>
    </p:spTree>
    <p:extLst>
      <p:ext uri="{BB962C8B-B14F-4D97-AF65-F5344CB8AC3E}">
        <p14:creationId xmlns:p14="http://schemas.microsoft.com/office/powerpoint/2010/main" val="1134923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altLang="zh-TW" sz="1100" b="1" i="0" u="none" strike="noStrike" cap="none" dirty="0" err="1" smtClean="0">
                <a:solidFill>
                  <a:srgbClr val="000000"/>
                </a:solidFill>
                <a:effectLst/>
                <a:latin typeface="Arial"/>
                <a:ea typeface="Arial"/>
                <a:cs typeface="Arial"/>
                <a:sym typeface="Arial"/>
              </a:rPr>
              <a:t>LoRa</a:t>
            </a:r>
            <a:r>
              <a:rPr lang="en-US" altLang="zh-TW" sz="1100" b="1" i="0" u="none" strike="noStrike" cap="none" dirty="0" smtClean="0">
                <a:solidFill>
                  <a:srgbClr val="000000"/>
                </a:solidFill>
                <a:effectLst/>
                <a:latin typeface="Arial"/>
                <a:ea typeface="Arial"/>
                <a:cs typeface="Arial"/>
                <a:sym typeface="Arial"/>
              </a:rPr>
              <a:t> vs. </a:t>
            </a:r>
            <a:r>
              <a:rPr lang="en-US" altLang="zh-TW" sz="1100" b="1" i="0" u="none" strike="noStrike" cap="none" dirty="0" err="1" smtClean="0">
                <a:solidFill>
                  <a:srgbClr val="000000"/>
                </a:solidFill>
                <a:effectLst/>
                <a:latin typeface="Arial"/>
                <a:ea typeface="Arial"/>
                <a:cs typeface="Arial"/>
                <a:sym typeface="Arial"/>
              </a:rPr>
              <a:t>LoRaWAN</a:t>
            </a:r>
            <a:endParaRPr lang="zh-TW" altLang="en-US" sz="1100" b="0" i="0" u="none" strike="noStrike" cap="none" dirty="0" smtClean="0">
              <a:solidFill>
                <a:srgbClr val="000000"/>
              </a:solidFill>
              <a:effectLst/>
              <a:latin typeface="Arial"/>
              <a:ea typeface="Arial"/>
              <a:cs typeface="Arial"/>
              <a:sym typeface="Arial"/>
            </a:endParaRPr>
          </a:p>
          <a:p>
            <a:pPr marL="139700" indent="0">
              <a:buNone/>
            </a:pPr>
            <a:r>
              <a:rPr lang="en-US" altLang="zh-TW" sz="1100" b="0" i="0" u="none" strike="noStrike" cap="none" dirty="0" err="1" smtClean="0">
                <a:solidFill>
                  <a:srgbClr val="000000"/>
                </a:solidFill>
                <a:effectLst/>
                <a:latin typeface="Arial"/>
                <a:ea typeface="Arial"/>
                <a:cs typeface="Arial"/>
                <a:sym typeface="Arial"/>
              </a:rPr>
              <a:t>LoRa</a:t>
            </a:r>
            <a:r>
              <a:rPr lang="zh-TW" altLang="en-US" sz="1100" b="0" i="0" u="none" strike="noStrike" cap="none" dirty="0" smtClean="0">
                <a:solidFill>
                  <a:srgbClr val="000000"/>
                </a:solidFill>
                <a:effectLst/>
                <a:latin typeface="Arial"/>
                <a:ea typeface="Arial"/>
                <a:cs typeface="Arial"/>
                <a:sym typeface="Arial"/>
              </a:rPr>
              <a:t>是物理層或無線調製用於建立長距離通信鍵路。許多傳統的無線系統使用頻移鍵控</a:t>
            </a:r>
            <a:r>
              <a:rPr lang="en-US" altLang="zh-TW" sz="1100" b="0" i="0" u="none" strike="noStrike" cap="none" dirty="0" smtClean="0">
                <a:solidFill>
                  <a:srgbClr val="000000"/>
                </a:solidFill>
                <a:effectLst/>
                <a:latin typeface="Arial"/>
                <a:ea typeface="Arial"/>
                <a:cs typeface="Arial"/>
                <a:sym typeface="Arial"/>
              </a:rPr>
              <a:t>(FSK)</a:t>
            </a:r>
            <a:r>
              <a:rPr lang="zh-TW" altLang="en-US" sz="1100" b="0" i="0" u="none" strike="noStrike" cap="none" dirty="0" smtClean="0">
                <a:solidFill>
                  <a:srgbClr val="000000"/>
                </a:solidFill>
                <a:effectLst/>
                <a:latin typeface="Arial"/>
                <a:ea typeface="Arial"/>
                <a:cs typeface="Arial"/>
                <a:sym typeface="Arial"/>
              </a:rPr>
              <a:t>，可以有效滿足低功耗的需求。</a:t>
            </a:r>
            <a:r>
              <a:rPr lang="en-US" altLang="zh-TW" sz="1100" b="0" i="0" u="none" strike="noStrike" cap="none" dirty="0" err="1" smtClean="0">
                <a:solidFill>
                  <a:srgbClr val="000000"/>
                </a:solidFill>
                <a:effectLst/>
                <a:latin typeface="Arial"/>
                <a:ea typeface="Arial"/>
                <a:cs typeface="Arial"/>
                <a:sym typeface="Arial"/>
              </a:rPr>
              <a:t>LoRa</a:t>
            </a:r>
            <a:r>
              <a:rPr lang="zh-TW" altLang="en-US" sz="1100" b="0" i="0" u="none" strike="noStrike" cap="none" dirty="0" smtClean="0">
                <a:solidFill>
                  <a:srgbClr val="000000"/>
                </a:solidFill>
                <a:effectLst/>
                <a:latin typeface="Arial"/>
                <a:ea typeface="Arial"/>
                <a:cs typeface="Arial"/>
                <a:sym typeface="Arial"/>
              </a:rPr>
              <a:t>是基於線性調頻擴頻調製，不僅保留了與</a:t>
            </a:r>
            <a:r>
              <a:rPr lang="en-US" altLang="zh-TW" sz="1100" b="0" i="0" u="none" strike="noStrike" cap="none" dirty="0" smtClean="0">
                <a:solidFill>
                  <a:srgbClr val="000000"/>
                </a:solidFill>
                <a:effectLst/>
                <a:latin typeface="Arial"/>
                <a:ea typeface="Arial"/>
                <a:cs typeface="Arial"/>
                <a:sym typeface="Arial"/>
              </a:rPr>
              <a:t>FSK</a:t>
            </a:r>
            <a:r>
              <a:rPr lang="zh-TW" altLang="en-US" sz="1100" b="0" i="0" u="none" strike="noStrike" cap="none" dirty="0" smtClean="0">
                <a:solidFill>
                  <a:srgbClr val="000000"/>
                </a:solidFill>
                <a:effectLst/>
                <a:latin typeface="Arial"/>
                <a:ea typeface="Arial"/>
                <a:cs typeface="Arial"/>
                <a:sym typeface="Arial"/>
              </a:rPr>
              <a:t>調製相同的低功耗特性，並增加了通信距離、提高了網路效率，以及消除了干擾。</a:t>
            </a:r>
            <a:endParaRPr lang="en-US" altLang="zh-TW" sz="1100" b="0" i="0" u="none" strike="noStrike" cap="none" dirty="0" smtClean="0">
              <a:solidFill>
                <a:srgbClr val="000000"/>
              </a:solidFill>
              <a:effectLst/>
              <a:latin typeface="Arial"/>
              <a:ea typeface="Arial"/>
              <a:cs typeface="Arial"/>
              <a:sym typeface="Arial"/>
            </a:endParaRPr>
          </a:p>
          <a:p>
            <a:pPr marL="139700" indent="0">
              <a:buNone/>
            </a:pPr>
            <a:r>
              <a:rPr lang="zh-TW" altLang="en-US" sz="1100" b="0" i="0" u="none" strike="noStrike" cap="none" dirty="0" smtClean="0">
                <a:solidFill>
                  <a:srgbClr val="000000"/>
                </a:solidFill>
                <a:effectLst/>
                <a:latin typeface="Arial"/>
                <a:ea typeface="Arial"/>
                <a:cs typeface="Arial"/>
                <a:sym typeface="Arial"/>
              </a:rPr>
              <a:t>而</a:t>
            </a:r>
            <a:r>
              <a:rPr lang="en-US" altLang="zh-TW" sz="1100" b="0" i="0" u="none" strike="noStrike" cap="none" dirty="0" err="1" smtClean="0">
                <a:solidFill>
                  <a:srgbClr val="000000"/>
                </a:solidFill>
                <a:effectLst/>
                <a:latin typeface="Arial"/>
                <a:ea typeface="Arial"/>
                <a:cs typeface="Arial"/>
                <a:sym typeface="Arial"/>
              </a:rPr>
              <a:t>LoRaWAN</a:t>
            </a:r>
            <a:r>
              <a:rPr lang="zh-TW" altLang="en-US" sz="1100" b="0" i="0" u="none" strike="noStrike" cap="none" dirty="0" smtClean="0">
                <a:solidFill>
                  <a:srgbClr val="000000"/>
                </a:solidFill>
                <a:effectLst/>
                <a:latin typeface="Arial"/>
                <a:ea typeface="Arial"/>
                <a:cs typeface="Arial"/>
                <a:sym typeface="Arial"/>
              </a:rPr>
              <a:t>則是用來定義網路的通訊協議和系統架構，是由</a:t>
            </a:r>
            <a:r>
              <a:rPr lang="en-US" altLang="zh-TW" sz="1100" b="0" i="0" u="none" strike="noStrike" cap="none" dirty="0" err="1" smtClean="0">
                <a:solidFill>
                  <a:srgbClr val="000000"/>
                </a:solidFill>
                <a:effectLst/>
                <a:latin typeface="Arial"/>
                <a:ea typeface="Arial"/>
                <a:cs typeface="Arial"/>
                <a:sym typeface="Arial"/>
              </a:rPr>
              <a:t>LoRa</a:t>
            </a:r>
            <a:r>
              <a:rPr lang="zh-TW" altLang="en-US" sz="1100" b="0" i="0" u="none" strike="noStrike" cap="none" dirty="0" smtClean="0">
                <a:solidFill>
                  <a:srgbClr val="000000"/>
                </a:solidFill>
                <a:effectLst/>
                <a:latin typeface="Arial"/>
                <a:ea typeface="Arial"/>
                <a:cs typeface="Arial"/>
                <a:sym typeface="Arial"/>
              </a:rPr>
              <a:t>聯盟推出的低功耗廣域網標準，可以有效實現</a:t>
            </a:r>
            <a:r>
              <a:rPr lang="en-US" altLang="zh-TW" sz="1100" b="0" i="0" u="none" strike="noStrike" cap="none" dirty="0" err="1" smtClean="0">
                <a:solidFill>
                  <a:srgbClr val="000000"/>
                </a:solidFill>
                <a:effectLst/>
                <a:latin typeface="Arial"/>
                <a:ea typeface="Arial"/>
                <a:cs typeface="Arial"/>
                <a:sym typeface="Arial"/>
              </a:rPr>
              <a:t>LoRa</a:t>
            </a:r>
            <a:r>
              <a:rPr lang="zh-TW" altLang="en-US" sz="1100" b="0" i="0" u="none" strike="noStrike" cap="none" dirty="0" smtClean="0">
                <a:solidFill>
                  <a:srgbClr val="000000"/>
                </a:solidFill>
                <a:effectLst/>
                <a:latin typeface="Arial"/>
                <a:ea typeface="Arial"/>
                <a:cs typeface="Arial"/>
                <a:sym typeface="Arial"/>
              </a:rPr>
              <a:t>物理層支持遠距離通信。此協議和架構對於終端的電池壽命、網路容量、服務質量、安全性以及適合的應用場景，都有深遠的影響。簡而言之，</a:t>
            </a:r>
            <a:r>
              <a:rPr lang="en-US" altLang="zh-TW" sz="1100" b="0" i="0" u="none" strike="noStrike" cap="none" dirty="0" err="1" smtClean="0">
                <a:solidFill>
                  <a:srgbClr val="000000"/>
                </a:solidFill>
                <a:effectLst/>
                <a:latin typeface="Arial"/>
                <a:ea typeface="Arial"/>
                <a:cs typeface="Arial"/>
                <a:sym typeface="Arial"/>
              </a:rPr>
              <a:t>LoRaWAN</a:t>
            </a:r>
            <a:r>
              <a:rPr lang="zh-TW" altLang="en-US" sz="1100" b="0" i="0" u="none" strike="noStrike" cap="none" dirty="0" smtClean="0">
                <a:solidFill>
                  <a:srgbClr val="000000"/>
                </a:solidFill>
                <a:effectLst/>
                <a:latin typeface="Arial"/>
                <a:ea typeface="Arial"/>
                <a:cs typeface="Arial"/>
                <a:sym typeface="Arial"/>
              </a:rPr>
              <a:t>其實就是一種網路</a:t>
            </a:r>
            <a:r>
              <a:rPr lang="en-US" altLang="zh-TW" sz="1100" b="0" i="0" u="none" strike="noStrike" cap="none" dirty="0" smtClean="0">
                <a:solidFill>
                  <a:srgbClr val="000000"/>
                </a:solidFill>
                <a:effectLst/>
                <a:latin typeface="Arial"/>
                <a:ea typeface="Arial"/>
                <a:cs typeface="Arial"/>
                <a:sym typeface="Arial"/>
              </a:rPr>
              <a:t>(WAN=Wide Area Network)</a:t>
            </a:r>
            <a:r>
              <a:rPr lang="zh-TW" altLang="en-US" sz="1100" b="0" i="0" u="none" strike="noStrike" cap="none" dirty="0" smtClean="0">
                <a:solidFill>
                  <a:srgbClr val="000000"/>
                </a:solidFill>
                <a:effectLst/>
                <a:latin typeface="Arial"/>
                <a:ea typeface="Arial"/>
                <a:cs typeface="Arial"/>
                <a:sym typeface="Arial"/>
              </a:rPr>
              <a:t>。</a:t>
            </a:r>
            <a:endParaRPr lang="zh-TW" alt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747430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139700" indent="0">
              <a:buNone/>
            </a:pPr>
            <a:r>
              <a:rPr lang="en-US" altLang="zh-TW" sz="1100" b="0" i="0" u="none" strike="noStrike" cap="none" dirty="0" err="1" smtClean="0">
                <a:solidFill>
                  <a:srgbClr val="000000"/>
                </a:solidFill>
                <a:effectLst/>
                <a:latin typeface="Arial"/>
                <a:ea typeface="Arial"/>
                <a:cs typeface="Arial"/>
                <a:sym typeface="Arial"/>
              </a:rPr>
              <a:t>LoRaWAN</a:t>
            </a:r>
            <a:r>
              <a:rPr lang="zh-TW" altLang="en-US" sz="1100" b="0" i="0" u="none" strike="noStrike" cap="none" dirty="0" smtClean="0">
                <a:solidFill>
                  <a:srgbClr val="000000"/>
                </a:solidFill>
                <a:effectLst/>
                <a:latin typeface="Arial"/>
                <a:ea typeface="Arial"/>
                <a:cs typeface="Arial"/>
                <a:sym typeface="Arial"/>
              </a:rPr>
              <a:t>在協議和網路架構的設計上，充分考慮了節點功耗，網路容量，</a:t>
            </a:r>
            <a:r>
              <a:rPr lang="en-US" altLang="zh-TW" sz="1100" b="0" i="0" u="none" strike="noStrike" cap="none" dirty="0" err="1" smtClean="0">
                <a:solidFill>
                  <a:srgbClr val="000000"/>
                </a:solidFill>
                <a:effectLst/>
                <a:latin typeface="Arial"/>
                <a:ea typeface="Arial"/>
                <a:cs typeface="Arial"/>
                <a:sym typeface="Arial"/>
              </a:rPr>
              <a:t>QoS</a:t>
            </a:r>
            <a:r>
              <a:rPr lang="zh-TW" altLang="en-US" sz="1100" b="0" i="0" u="none" strike="noStrike" cap="none" dirty="0" smtClean="0">
                <a:solidFill>
                  <a:srgbClr val="000000"/>
                </a:solidFill>
                <a:effectLst/>
                <a:latin typeface="Arial"/>
                <a:ea typeface="Arial"/>
                <a:cs typeface="Arial"/>
                <a:sym typeface="Arial"/>
              </a:rPr>
              <a:t>，安全性和網路應用多樣性等幾個因素。</a:t>
            </a:r>
            <a:endParaRPr lang="en-US" altLang="zh-TW" sz="1100" b="0" i="0" u="none" strike="noStrike" cap="none" dirty="0" smtClean="0">
              <a:solidFill>
                <a:srgbClr val="000000"/>
              </a:solidFill>
              <a:effectLst/>
              <a:latin typeface="Arial"/>
              <a:ea typeface="Arial"/>
              <a:cs typeface="Arial"/>
              <a:sym typeface="Arial"/>
            </a:endParaRPr>
          </a:p>
          <a:p>
            <a:pPr marL="139700" indent="0">
              <a:buNone/>
            </a:pPr>
            <a:endParaRPr lang="zh-TW" altLang="en-US" dirty="0"/>
          </a:p>
        </p:txBody>
      </p:sp>
    </p:spTree>
    <p:extLst>
      <p:ext uri="{BB962C8B-B14F-4D97-AF65-F5344CB8AC3E}">
        <p14:creationId xmlns:p14="http://schemas.microsoft.com/office/powerpoint/2010/main" val="793282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139700" indent="0">
              <a:buNone/>
            </a:pPr>
            <a:r>
              <a:rPr lang="zh-TW" altLang="en-US" sz="1100" b="0" i="0" u="none" strike="noStrike" cap="none" dirty="0" smtClean="0">
                <a:solidFill>
                  <a:srgbClr val="000000"/>
                </a:solidFill>
                <a:effectLst/>
                <a:latin typeface="Arial"/>
                <a:ea typeface="Arial"/>
                <a:cs typeface="Arial"/>
                <a:sym typeface="Arial"/>
              </a:rPr>
              <a:t>協議中有規定 </a:t>
            </a:r>
            <a:r>
              <a:rPr lang="en-US" altLang="zh-TW" sz="1100" b="0" i="0" u="none" strike="noStrike" cap="none" dirty="0" smtClean="0">
                <a:solidFill>
                  <a:srgbClr val="000000"/>
                </a:solidFill>
                <a:effectLst/>
                <a:latin typeface="Arial"/>
                <a:ea typeface="Arial"/>
                <a:cs typeface="Arial"/>
                <a:sym typeface="Arial"/>
              </a:rPr>
              <a:t>Class A/B/C </a:t>
            </a:r>
            <a:r>
              <a:rPr lang="zh-TW" altLang="en-US" sz="1100" b="0" i="0" u="none" strike="noStrike" cap="none" dirty="0" smtClean="0">
                <a:solidFill>
                  <a:srgbClr val="000000"/>
                </a:solidFill>
                <a:effectLst/>
                <a:latin typeface="Arial"/>
                <a:ea typeface="Arial"/>
                <a:cs typeface="Arial"/>
                <a:sym typeface="Arial"/>
              </a:rPr>
              <a:t>三類終端設備，這三類設備基本覆蓋了物聯網所有的應用場景。</a:t>
            </a:r>
            <a:endParaRPr lang="en-US" altLang="zh-TW" sz="1100" b="0" i="0" u="none" strike="noStrike" cap="none" dirty="0" smtClean="0">
              <a:solidFill>
                <a:srgbClr val="000000"/>
              </a:solidFill>
              <a:effectLst/>
              <a:latin typeface="Arial"/>
              <a:ea typeface="Arial"/>
              <a:cs typeface="Arial"/>
              <a:sym typeface="Arial"/>
            </a:endParaRPr>
          </a:p>
          <a:p>
            <a:pPr marL="139700" indent="0">
              <a:buNone/>
            </a:pPr>
            <a:endParaRPr lang="en-US" altLang="zh-TW" sz="1100" b="0" i="0" u="none" strike="noStrike" cap="none" dirty="0" smtClean="0">
              <a:solidFill>
                <a:srgbClr val="000000"/>
              </a:solidFill>
              <a:effectLst/>
              <a:latin typeface="Arial"/>
              <a:ea typeface="Arial"/>
              <a:cs typeface="Arial"/>
              <a:sym typeface="Arial"/>
            </a:endParaRPr>
          </a:p>
          <a:p>
            <a:pPr marL="139700" indent="0">
              <a:buNone/>
            </a:pPr>
            <a:r>
              <a:rPr lang="zh-TW" altLang="en-US" sz="1100" b="1" i="0" u="none" strike="noStrike" cap="none" dirty="0" smtClean="0">
                <a:solidFill>
                  <a:srgbClr val="000000"/>
                </a:solidFill>
                <a:effectLst/>
                <a:latin typeface="Arial"/>
                <a:ea typeface="Arial"/>
                <a:cs typeface="Arial"/>
                <a:sym typeface="Arial"/>
              </a:rPr>
              <a:t>三種終端裝置的 </a:t>
            </a:r>
            <a:r>
              <a:rPr lang="en-US" altLang="zh-TW" sz="1100" b="1" i="0" u="none" strike="noStrike" cap="none" dirty="0" smtClean="0">
                <a:solidFill>
                  <a:srgbClr val="000000"/>
                </a:solidFill>
                <a:effectLst/>
                <a:latin typeface="Arial"/>
                <a:ea typeface="Arial"/>
                <a:cs typeface="Arial"/>
                <a:sym typeface="Arial"/>
              </a:rPr>
              <a:t>Class</a:t>
            </a:r>
          </a:p>
          <a:p>
            <a:pPr marL="139700" indent="0" fontAlgn="base">
              <a:buNone/>
            </a:pPr>
            <a:endParaRPr lang="en-US" altLang="zh-TW" sz="1100" b="0" i="0" u="none" strike="noStrike" cap="none" dirty="0" smtClean="0">
              <a:solidFill>
                <a:srgbClr val="000000"/>
              </a:solidFill>
              <a:effectLst/>
              <a:latin typeface="Arial"/>
              <a:ea typeface="Arial"/>
              <a:cs typeface="Arial"/>
              <a:sym typeface="Arial"/>
            </a:endParaRPr>
          </a:p>
          <a:p>
            <a:pPr marL="139700" indent="0" fontAlgn="base">
              <a:buNone/>
            </a:pPr>
            <a:r>
              <a:rPr lang="en-US" altLang="zh-TW" sz="1100" b="0" i="0" u="none" strike="noStrike" cap="none" dirty="0" err="1" smtClean="0">
                <a:solidFill>
                  <a:srgbClr val="000000"/>
                </a:solidFill>
                <a:effectLst/>
                <a:latin typeface="Arial"/>
                <a:ea typeface="Arial"/>
                <a:cs typeface="Arial"/>
                <a:sym typeface="Arial"/>
              </a:rPr>
              <a:t>LoRaWAN</a:t>
            </a:r>
            <a:r>
              <a:rPr lang="en-US" altLang="zh-TW" sz="1100" b="0" i="0" u="none" strike="noStrike" cap="none" dirty="0" smtClean="0">
                <a:solidFill>
                  <a:srgbClr val="000000"/>
                </a:solidFill>
                <a:effectLst/>
                <a:latin typeface="Arial"/>
                <a:ea typeface="Arial"/>
                <a:cs typeface="Arial"/>
                <a:sym typeface="Arial"/>
              </a:rPr>
              <a:t> </a:t>
            </a:r>
            <a:r>
              <a:rPr lang="zh-TW" altLang="en-US" sz="1100" b="0" i="0" u="none" strike="noStrike" cap="none" dirty="0" smtClean="0">
                <a:solidFill>
                  <a:srgbClr val="000000"/>
                </a:solidFill>
                <a:effectLst/>
                <a:latin typeface="Arial"/>
                <a:ea typeface="Arial"/>
                <a:cs typeface="Arial"/>
                <a:sym typeface="Arial"/>
              </a:rPr>
              <a:t>將終端裝置 </a:t>
            </a:r>
            <a:r>
              <a:rPr lang="en-US" altLang="zh-TW" sz="1100" b="0" i="0" u="none" strike="noStrike" cap="none" dirty="0" smtClean="0">
                <a:solidFill>
                  <a:srgbClr val="000000"/>
                </a:solidFill>
                <a:effectLst/>
                <a:latin typeface="Arial"/>
                <a:ea typeface="Arial"/>
                <a:cs typeface="Arial"/>
                <a:sym typeface="Arial"/>
              </a:rPr>
              <a:t>(end-point devices) </a:t>
            </a:r>
            <a:r>
              <a:rPr lang="zh-TW" altLang="en-US" sz="1100" b="0" i="0" u="none" strike="noStrike" cap="none" dirty="0" smtClean="0">
                <a:solidFill>
                  <a:srgbClr val="000000"/>
                </a:solidFill>
                <a:effectLst/>
                <a:latin typeface="Arial"/>
                <a:ea typeface="Arial"/>
                <a:cs typeface="Arial"/>
                <a:sym typeface="Arial"/>
              </a:rPr>
              <a:t>區分為</a:t>
            </a:r>
            <a:r>
              <a:rPr lang="en-US" altLang="zh-TW" sz="1100" b="0" i="0" u="none" strike="noStrike" cap="none" dirty="0" smtClean="0">
                <a:solidFill>
                  <a:srgbClr val="000000"/>
                </a:solidFill>
                <a:effectLst/>
                <a:latin typeface="Arial"/>
                <a:ea typeface="Arial"/>
                <a:cs typeface="Arial"/>
                <a:sym typeface="Arial"/>
              </a:rPr>
              <a:t>A, B, C </a:t>
            </a:r>
            <a:r>
              <a:rPr lang="zh-TW" altLang="en-US" sz="1100" b="0" i="0" u="none" strike="noStrike" cap="none" dirty="0" smtClean="0">
                <a:solidFill>
                  <a:srgbClr val="000000"/>
                </a:solidFill>
                <a:effectLst/>
                <a:latin typeface="Arial"/>
                <a:ea typeface="Arial"/>
                <a:cs typeface="Arial"/>
                <a:sym typeface="Arial"/>
              </a:rPr>
              <a:t>三類 </a:t>
            </a:r>
            <a:r>
              <a:rPr lang="en-US" altLang="zh-TW" sz="1100" b="0" i="0" u="none" strike="noStrike" cap="none" dirty="0" smtClean="0">
                <a:solidFill>
                  <a:srgbClr val="000000"/>
                </a:solidFill>
                <a:effectLst/>
                <a:latin typeface="Arial"/>
                <a:ea typeface="Arial"/>
                <a:cs typeface="Arial"/>
                <a:sym typeface="Arial"/>
              </a:rPr>
              <a:t>(classes)</a:t>
            </a:r>
            <a:r>
              <a:rPr lang="zh-TW" altLang="en-US" sz="1100" b="0" i="0" u="none" strike="noStrike" cap="none" dirty="0" smtClean="0">
                <a:solidFill>
                  <a:srgbClr val="000000"/>
                </a:solidFill>
                <a:effectLst/>
                <a:latin typeface="Arial"/>
                <a:ea typeface="Arial"/>
                <a:cs typeface="Arial"/>
                <a:sym typeface="Arial"/>
              </a:rPr>
              <a:t>，各自能適用遠距通訊的不同需求 </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有些要求很省電、有些需要很即時</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。這裡先說明一下 </a:t>
            </a:r>
            <a:r>
              <a:rPr lang="en-US" altLang="zh-TW" sz="1100" b="0" i="0" u="none" strike="noStrike" cap="none" dirty="0" smtClean="0">
                <a:solidFill>
                  <a:srgbClr val="000000"/>
                </a:solidFill>
                <a:effectLst/>
                <a:latin typeface="Arial"/>
                <a:ea typeface="Arial"/>
                <a:cs typeface="Arial"/>
                <a:sym typeface="Arial"/>
              </a:rPr>
              <a:t>uplink </a:t>
            </a:r>
            <a:r>
              <a:rPr lang="zh-TW" altLang="en-US" sz="1100" b="0" i="0" u="none" strike="noStrike" cap="none" dirty="0" smtClean="0">
                <a:solidFill>
                  <a:srgbClr val="000000"/>
                </a:solidFill>
                <a:effectLst/>
                <a:latin typeface="Arial"/>
                <a:ea typeface="Arial"/>
                <a:cs typeface="Arial"/>
                <a:sym typeface="Arial"/>
              </a:rPr>
              <a:t>與 </a:t>
            </a:r>
            <a:r>
              <a:rPr lang="en-US" altLang="zh-TW" sz="1100" b="0" i="0" u="none" strike="noStrike" cap="none" dirty="0" smtClean="0">
                <a:solidFill>
                  <a:srgbClr val="000000"/>
                </a:solidFill>
                <a:effectLst/>
                <a:latin typeface="Arial"/>
                <a:ea typeface="Arial"/>
                <a:cs typeface="Arial"/>
                <a:sym typeface="Arial"/>
              </a:rPr>
              <a:t>downlink </a:t>
            </a:r>
            <a:r>
              <a:rPr lang="zh-TW" altLang="en-US" sz="1100" b="0" i="0" u="none" strike="noStrike" cap="none" dirty="0" smtClean="0">
                <a:solidFill>
                  <a:srgbClr val="000000"/>
                </a:solidFill>
                <a:effectLst/>
                <a:latin typeface="Arial"/>
                <a:ea typeface="Arial"/>
                <a:cs typeface="Arial"/>
                <a:sym typeface="Arial"/>
              </a:rPr>
              <a:t>的意思：</a:t>
            </a:r>
          </a:p>
          <a:p>
            <a:pPr fontAlgn="base"/>
            <a:r>
              <a:rPr lang="en-US" altLang="zh-TW" sz="1100" b="0" i="0" u="none" strike="noStrike" cap="none" dirty="0" smtClean="0">
                <a:solidFill>
                  <a:srgbClr val="000000"/>
                </a:solidFill>
                <a:effectLst/>
                <a:latin typeface="Arial"/>
                <a:ea typeface="Arial"/>
                <a:cs typeface="Arial"/>
                <a:sym typeface="Arial"/>
              </a:rPr>
              <a:t>uplink transmission (</a:t>
            </a:r>
            <a:r>
              <a:rPr lang="zh-TW" altLang="en-US" sz="1100" b="0" i="0" u="none" strike="noStrike" cap="none" dirty="0" smtClean="0">
                <a:solidFill>
                  <a:srgbClr val="000000"/>
                </a:solidFill>
                <a:effectLst/>
                <a:latin typeface="Arial"/>
                <a:ea typeface="Arial"/>
                <a:cs typeface="Arial"/>
                <a:sym typeface="Arial"/>
              </a:rPr>
              <a:t>上行傳輸</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：終端裝置傳給伺服器</a:t>
            </a:r>
          </a:p>
          <a:p>
            <a:pPr fontAlgn="base"/>
            <a:r>
              <a:rPr lang="en-US" altLang="zh-TW" sz="1100" b="0" i="0" u="none" strike="noStrike" cap="none" dirty="0" smtClean="0">
                <a:solidFill>
                  <a:srgbClr val="000000"/>
                </a:solidFill>
                <a:effectLst/>
                <a:latin typeface="Arial"/>
                <a:ea typeface="Arial"/>
                <a:cs typeface="Arial"/>
                <a:sym typeface="Arial"/>
              </a:rPr>
              <a:t>downlink transmission (</a:t>
            </a:r>
            <a:r>
              <a:rPr lang="zh-TW" altLang="en-US" sz="1100" b="0" i="0" u="none" strike="noStrike" cap="none" dirty="0" smtClean="0">
                <a:solidFill>
                  <a:srgbClr val="000000"/>
                </a:solidFill>
                <a:effectLst/>
                <a:latin typeface="Arial"/>
                <a:ea typeface="Arial"/>
                <a:cs typeface="Arial"/>
                <a:sym typeface="Arial"/>
              </a:rPr>
              <a:t>下行傳輸</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：伺服器傳給終端裝置</a:t>
            </a:r>
          </a:p>
          <a:p>
            <a:pPr fontAlgn="base"/>
            <a:r>
              <a:rPr lang="zh-TW" altLang="en-US" sz="1100" b="0" i="0" u="none" strike="noStrike" cap="none" dirty="0" smtClean="0">
                <a:solidFill>
                  <a:srgbClr val="000000"/>
                </a:solidFill>
                <a:effectLst/>
                <a:latin typeface="Arial"/>
                <a:ea typeface="Arial"/>
                <a:cs typeface="Arial"/>
                <a:sym typeface="Arial"/>
              </a:rPr>
              <a:t>好，那麼我們來看 </a:t>
            </a:r>
            <a:r>
              <a:rPr lang="en-US" altLang="zh-TW" sz="1100" b="0" i="0" u="none" strike="noStrike" cap="none" dirty="0" smtClean="0">
                <a:solidFill>
                  <a:srgbClr val="000000"/>
                </a:solidFill>
                <a:effectLst/>
                <a:latin typeface="Arial"/>
                <a:ea typeface="Arial"/>
                <a:cs typeface="Arial"/>
                <a:sym typeface="Arial"/>
              </a:rPr>
              <a:t>A, B, C </a:t>
            </a:r>
            <a:r>
              <a:rPr lang="zh-TW" altLang="en-US" sz="1100" b="0" i="0" u="none" strike="noStrike" cap="none" dirty="0" smtClean="0">
                <a:solidFill>
                  <a:srgbClr val="000000"/>
                </a:solidFill>
                <a:effectLst/>
                <a:latin typeface="Arial"/>
                <a:ea typeface="Arial"/>
                <a:cs typeface="Arial"/>
                <a:sym typeface="Arial"/>
              </a:rPr>
              <a:t>這三個 </a:t>
            </a:r>
            <a:r>
              <a:rPr lang="en-US" altLang="zh-TW" sz="1100" b="0" i="0" u="none" strike="noStrike" cap="none" dirty="0" smtClean="0">
                <a:solidFill>
                  <a:srgbClr val="000000"/>
                </a:solidFill>
                <a:effectLst/>
                <a:latin typeface="Arial"/>
                <a:ea typeface="Arial"/>
                <a:cs typeface="Arial"/>
                <a:sym typeface="Arial"/>
              </a:rPr>
              <a:t>Class </a:t>
            </a:r>
            <a:r>
              <a:rPr lang="zh-TW" altLang="en-US" sz="1100" b="0" i="0" u="none" strike="noStrike" cap="none" dirty="0" smtClean="0">
                <a:solidFill>
                  <a:srgbClr val="000000"/>
                </a:solidFill>
                <a:effectLst/>
                <a:latin typeface="Arial"/>
                <a:ea typeface="Arial"/>
                <a:cs typeface="Arial"/>
                <a:sym typeface="Arial"/>
              </a:rPr>
              <a:t>分別擁有什麼特性：</a:t>
            </a:r>
            <a:endParaRPr lang="en-US" altLang="zh-TW" sz="1100" b="0" i="0" u="none" strike="noStrike" cap="none" dirty="0" smtClean="0">
              <a:solidFill>
                <a:srgbClr val="000000"/>
              </a:solidFill>
              <a:effectLst/>
              <a:latin typeface="Arial"/>
              <a:ea typeface="Arial"/>
              <a:cs typeface="Arial"/>
              <a:sym typeface="Arial"/>
            </a:endParaRPr>
          </a:p>
          <a:p>
            <a:pPr fontAlgn="base"/>
            <a:endParaRPr lang="en-US" altLang="zh-TW" sz="1100" b="0" i="0" u="none" strike="noStrike" cap="none" dirty="0" smtClean="0">
              <a:solidFill>
                <a:srgbClr val="000000"/>
              </a:solidFill>
              <a:effectLst/>
              <a:latin typeface="Arial"/>
              <a:ea typeface="Arial"/>
              <a:cs typeface="Arial"/>
              <a:sym typeface="Arial"/>
            </a:endParaRPr>
          </a:p>
          <a:p>
            <a:pPr fontAlgn="base"/>
            <a:r>
              <a:rPr lang="en-US" altLang="zh-TW" sz="1100" b="1" i="0" u="none" strike="noStrike" cap="none" dirty="0" smtClean="0">
                <a:solidFill>
                  <a:srgbClr val="000000"/>
                </a:solidFill>
                <a:effectLst/>
                <a:latin typeface="Arial"/>
                <a:ea typeface="Arial"/>
                <a:cs typeface="Arial"/>
                <a:sym typeface="Arial"/>
              </a:rPr>
              <a:t>Class A</a:t>
            </a:r>
            <a:endParaRPr lang="en-US" altLang="zh-TW" sz="1100" b="0" i="0" u="none" strike="noStrike" cap="none" dirty="0" smtClean="0">
              <a:solidFill>
                <a:srgbClr val="000000"/>
              </a:solidFill>
              <a:effectLst/>
              <a:latin typeface="Arial"/>
              <a:ea typeface="Arial"/>
              <a:cs typeface="Arial"/>
              <a:sym typeface="Arial"/>
            </a:endParaRPr>
          </a:p>
          <a:p>
            <a:pPr lvl="1" fontAlgn="base"/>
            <a:r>
              <a:rPr lang="zh-TW" altLang="en-US" sz="1100" b="0" i="0" u="none" strike="noStrike" cap="none" dirty="0" smtClean="0">
                <a:solidFill>
                  <a:srgbClr val="000000"/>
                </a:solidFill>
                <a:effectLst/>
                <a:latin typeface="Arial"/>
                <a:ea typeface="Arial"/>
                <a:cs typeface="Arial"/>
                <a:sym typeface="Arial"/>
              </a:rPr>
              <a:t>可雙向通訊的終端裝置 </a:t>
            </a:r>
            <a:r>
              <a:rPr lang="en-US" altLang="zh-TW" sz="1100" b="0" i="0" u="none" strike="noStrike" cap="none" dirty="0" smtClean="0">
                <a:solidFill>
                  <a:srgbClr val="000000"/>
                </a:solidFill>
                <a:effectLst/>
                <a:latin typeface="Arial"/>
                <a:ea typeface="Arial"/>
                <a:cs typeface="Arial"/>
                <a:sym typeface="Arial"/>
              </a:rPr>
              <a:t>(bi-directional end-devices)</a:t>
            </a:r>
          </a:p>
          <a:p>
            <a:pPr lvl="1" fontAlgn="base"/>
            <a:r>
              <a:rPr lang="zh-TW" altLang="en-US" sz="1100" b="0" i="0" u="none" strike="noStrike" cap="none" dirty="0" smtClean="0">
                <a:solidFill>
                  <a:srgbClr val="000000"/>
                </a:solidFill>
                <a:effectLst/>
                <a:latin typeface="Arial"/>
                <a:ea typeface="Arial"/>
                <a:cs typeface="Arial"/>
                <a:sym typeface="Arial"/>
              </a:rPr>
              <a:t>每個裝置的 </a:t>
            </a:r>
            <a:r>
              <a:rPr lang="en-US" altLang="zh-TW" sz="1100" b="0" i="0" u="none" strike="noStrike" cap="none" dirty="0" smtClean="0">
                <a:solidFill>
                  <a:srgbClr val="000000"/>
                </a:solidFill>
                <a:effectLst/>
                <a:latin typeface="Arial"/>
                <a:ea typeface="Arial"/>
                <a:cs typeface="Arial"/>
                <a:sym typeface="Arial"/>
              </a:rPr>
              <a:t>uplink transmission </a:t>
            </a:r>
            <a:r>
              <a:rPr lang="zh-TW" altLang="en-US" sz="1100" b="0" i="0" u="none" strike="noStrike" cap="none" dirty="0" smtClean="0">
                <a:solidFill>
                  <a:srgbClr val="000000"/>
                </a:solidFill>
                <a:effectLst/>
                <a:latin typeface="Arial"/>
                <a:ea typeface="Arial"/>
                <a:cs typeface="Arial"/>
                <a:sym typeface="Arial"/>
              </a:rPr>
              <a:t>之後接有兩個短暫的 </a:t>
            </a:r>
            <a:r>
              <a:rPr lang="en-US" altLang="zh-TW" sz="1100" b="0" i="0" u="none" strike="noStrike" cap="none" dirty="0" smtClean="0">
                <a:solidFill>
                  <a:srgbClr val="000000"/>
                </a:solidFill>
                <a:effectLst/>
                <a:latin typeface="Arial"/>
                <a:ea typeface="Arial"/>
                <a:cs typeface="Arial"/>
                <a:sym typeface="Arial"/>
              </a:rPr>
              <a:t>downlink receive windows</a:t>
            </a:r>
          </a:p>
          <a:p>
            <a:pPr lvl="1" fontAlgn="base"/>
            <a:r>
              <a:rPr lang="zh-TW" altLang="en-US" sz="1100" b="0" i="0" u="none" strike="noStrike" cap="none" dirty="0" smtClean="0">
                <a:solidFill>
                  <a:srgbClr val="000000"/>
                </a:solidFill>
                <a:effectLst/>
                <a:latin typeface="Arial"/>
                <a:ea typeface="Arial"/>
                <a:cs typeface="Arial"/>
                <a:sym typeface="Arial"/>
              </a:rPr>
              <a:t>用於需要以最低功耗操作的終端裝置。這種裝置常常在它送出 </a:t>
            </a:r>
            <a:r>
              <a:rPr lang="en-US" altLang="zh-TW" sz="1100" b="0" i="0" u="none" strike="noStrike" cap="none" dirty="0" smtClean="0">
                <a:solidFill>
                  <a:srgbClr val="000000"/>
                </a:solidFill>
                <a:effectLst/>
                <a:latin typeface="Arial"/>
                <a:ea typeface="Arial"/>
                <a:cs typeface="Arial"/>
                <a:sym typeface="Arial"/>
              </a:rPr>
              <a:t>uplink </a:t>
            </a:r>
            <a:r>
              <a:rPr lang="zh-TW" altLang="en-US" sz="1100" b="0" i="0" u="none" strike="noStrike" cap="none" dirty="0" smtClean="0">
                <a:solidFill>
                  <a:srgbClr val="000000"/>
                </a:solidFill>
                <a:effectLst/>
                <a:latin typeface="Arial"/>
                <a:ea typeface="Arial"/>
                <a:cs typeface="Arial"/>
                <a:sym typeface="Arial"/>
              </a:rPr>
              <a:t>之後，只需要與 </a:t>
            </a:r>
            <a:r>
              <a:rPr lang="en-US" altLang="zh-TW" sz="1100" b="0" i="0" u="none" strike="noStrike" cap="none" dirty="0" smtClean="0">
                <a:solidFill>
                  <a:srgbClr val="000000"/>
                </a:solidFill>
                <a:effectLst/>
                <a:latin typeface="Arial"/>
                <a:ea typeface="Arial"/>
                <a:cs typeface="Arial"/>
                <a:sym typeface="Arial"/>
              </a:rPr>
              <a:t>server </a:t>
            </a:r>
            <a:r>
              <a:rPr lang="zh-TW" altLang="en-US" sz="1100" b="0" i="0" u="none" strike="noStrike" cap="none" dirty="0" smtClean="0">
                <a:solidFill>
                  <a:srgbClr val="000000"/>
                </a:solidFill>
                <a:effectLst/>
                <a:latin typeface="Arial"/>
                <a:ea typeface="Arial"/>
                <a:cs typeface="Arial"/>
                <a:sym typeface="Arial"/>
              </a:rPr>
              <a:t>端進行很短暫的 </a:t>
            </a:r>
            <a:r>
              <a:rPr lang="en-US" altLang="zh-TW" sz="1100" b="0" i="0" u="none" strike="noStrike" cap="none" dirty="0" smtClean="0">
                <a:solidFill>
                  <a:srgbClr val="000000"/>
                </a:solidFill>
                <a:effectLst/>
                <a:latin typeface="Arial"/>
                <a:ea typeface="Arial"/>
                <a:cs typeface="Arial"/>
                <a:sym typeface="Arial"/>
              </a:rPr>
              <a:t>downlink </a:t>
            </a:r>
            <a:r>
              <a:rPr lang="zh-TW" altLang="en-US" sz="1100" b="0" i="0" u="none" strike="noStrike" cap="none" dirty="0" smtClean="0">
                <a:solidFill>
                  <a:srgbClr val="000000"/>
                </a:solidFill>
                <a:effectLst/>
                <a:latin typeface="Arial"/>
                <a:ea typeface="Arial"/>
                <a:cs typeface="Arial"/>
                <a:sym typeface="Arial"/>
              </a:rPr>
              <a:t>通訊 </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例如只收個 </a:t>
            </a:r>
            <a:r>
              <a:rPr lang="en-US" altLang="zh-TW" sz="1100" b="0" i="0" u="none" strike="noStrike" cap="none" dirty="0" smtClean="0">
                <a:solidFill>
                  <a:srgbClr val="000000"/>
                </a:solidFill>
                <a:effectLst/>
                <a:latin typeface="Arial"/>
                <a:ea typeface="Arial"/>
                <a:cs typeface="Arial"/>
                <a:sym typeface="Arial"/>
              </a:rPr>
              <a:t>ACK </a:t>
            </a:r>
            <a:r>
              <a:rPr lang="zh-TW" altLang="en-US" sz="1100" b="0" i="0" u="none" strike="noStrike" cap="none" dirty="0" smtClean="0">
                <a:solidFill>
                  <a:srgbClr val="000000"/>
                </a:solidFill>
                <a:effectLst/>
                <a:latin typeface="Arial"/>
                <a:ea typeface="Arial"/>
                <a:cs typeface="Arial"/>
                <a:sym typeface="Arial"/>
              </a:rPr>
              <a:t>而已</a:t>
            </a:r>
            <a:r>
              <a:rPr lang="en-US" altLang="zh-TW" sz="1100" b="0" i="0" u="none" strike="noStrike" cap="none" dirty="0" smtClean="0">
                <a:solidFill>
                  <a:srgbClr val="000000"/>
                </a:solidFill>
                <a:effectLst/>
                <a:latin typeface="Arial"/>
                <a:ea typeface="Arial"/>
                <a:cs typeface="Arial"/>
                <a:sym typeface="Arial"/>
              </a:rPr>
              <a:t>)</a:t>
            </a:r>
            <a:endParaRPr lang="zh-TW" altLang="en-US" sz="1100" b="0" i="0" u="none" strike="noStrike" cap="none" dirty="0" smtClean="0">
              <a:solidFill>
                <a:srgbClr val="000000"/>
              </a:solidFill>
              <a:effectLst/>
              <a:latin typeface="Arial"/>
              <a:ea typeface="Arial"/>
              <a:cs typeface="Arial"/>
              <a:sym typeface="Arial"/>
            </a:endParaRPr>
          </a:p>
          <a:p>
            <a:pPr lvl="1" fontAlgn="base"/>
            <a:r>
              <a:rPr lang="zh-TW" altLang="en-US" sz="1100" b="0" i="0" u="none" strike="noStrike" cap="none" dirty="0" smtClean="0">
                <a:solidFill>
                  <a:srgbClr val="000000"/>
                </a:solidFill>
                <a:effectLst/>
                <a:latin typeface="Arial"/>
                <a:ea typeface="Arial"/>
                <a:cs typeface="Arial"/>
                <a:sym typeface="Arial"/>
              </a:rPr>
              <a:t>在任何其他時間，從 </a:t>
            </a:r>
            <a:r>
              <a:rPr lang="en-US" altLang="zh-TW" sz="1100" b="0" i="0" u="none" strike="noStrike" cap="none" dirty="0" smtClean="0">
                <a:solidFill>
                  <a:srgbClr val="000000"/>
                </a:solidFill>
                <a:effectLst/>
                <a:latin typeface="Arial"/>
                <a:ea typeface="Arial"/>
                <a:cs typeface="Arial"/>
                <a:sym typeface="Arial"/>
              </a:rPr>
              <a:t>server downlink </a:t>
            </a:r>
            <a:r>
              <a:rPr lang="zh-TW" altLang="en-US" sz="1100" b="0" i="0" u="none" strike="noStrike" cap="none" dirty="0" smtClean="0">
                <a:solidFill>
                  <a:srgbClr val="000000"/>
                </a:solidFill>
                <a:effectLst/>
                <a:latin typeface="Arial"/>
                <a:ea typeface="Arial"/>
                <a:cs typeface="Arial"/>
                <a:sym typeface="Arial"/>
              </a:rPr>
              <a:t>必須等到下一次的 </a:t>
            </a:r>
            <a:r>
              <a:rPr lang="en-US" altLang="zh-TW" sz="1100" b="0" i="0" u="none" strike="noStrike" cap="none" dirty="0" smtClean="0">
                <a:solidFill>
                  <a:srgbClr val="000000"/>
                </a:solidFill>
                <a:effectLst/>
                <a:latin typeface="Arial"/>
                <a:ea typeface="Arial"/>
                <a:cs typeface="Arial"/>
                <a:sym typeface="Arial"/>
              </a:rPr>
              <a:t>scheduled uplink (</a:t>
            </a:r>
            <a:r>
              <a:rPr lang="zh-TW" altLang="en-US" sz="1100" b="0" i="0" u="none" strike="noStrike" cap="none" dirty="0" smtClean="0">
                <a:solidFill>
                  <a:srgbClr val="000000"/>
                </a:solidFill>
                <a:effectLst/>
                <a:latin typeface="Arial"/>
                <a:ea typeface="Arial"/>
                <a:cs typeface="Arial"/>
                <a:sym typeface="Arial"/>
              </a:rPr>
              <a:t>所以通訊沒辦法很即時，例如下一次的 </a:t>
            </a:r>
            <a:r>
              <a:rPr lang="en-US" altLang="zh-TW" sz="1100" b="0" i="0" u="none" strike="noStrike" cap="none" dirty="0" smtClean="0">
                <a:solidFill>
                  <a:srgbClr val="000000"/>
                </a:solidFill>
                <a:effectLst/>
                <a:latin typeface="Arial"/>
                <a:ea typeface="Arial"/>
                <a:cs typeface="Arial"/>
                <a:sym typeface="Arial"/>
              </a:rPr>
              <a:t>scheduled uplink </a:t>
            </a:r>
            <a:r>
              <a:rPr lang="zh-TW" altLang="en-US" sz="1100" b="0" i="0" u="none" strike="noStrike" cap="none" dirty="0" smtClean="0">
                <a:solidFill>
                  <a:srgbClr val="000000"/>
                </a:solidFill>
                <a:effectLst/>
                <a:latin typeface="Arial"/>
                <a:ea typeface="Arial"/>
                <a:cs typeface="Arial"/>
                <a:sym typeface="Arial"/>
              </a:rPr>
              <a:t>可能是在 </a:t>
            </a:r>
            <a:r>
              <a:rPr lang="en-US" altLang="zh-TW" sz="1100" b="0" i="0" u="none" strike="noStrike" cap="none" dirty="0" smtClean="0">
                <a:solidFill>
                  <a:srgbClr val="000000"/>
                </a:solidFill>
                <a:effectLst/>
                <a:latin typeface="Arial"/>
                <a:ea typeface="Arial"/>
                <a:cs typeface="Arial"/>
                <a:sym typeface="Arial"/>
              </a:rPr>
              <a:t>128 </a:t>
            </a:r>
            <a:r>
              <a:rPr lang="zh-TW" altLang="en-US" sz="1100" b="0" i="0" u="none" strike="noStrike" cap="none" dirty="0" smtClean="0">
                <a:solidFill>
                  <a:srgbClr val="000000"/>
                </a:solidFill>
                <a:effectLst/>
                <a:latin typeface="Arial"/>
                <a:ea typeface="Arial"/>
                <a:cs typeface="Arial"/>
                <a:sym typeface="Arial"/>
              </a:rPr>
              <a:t>秒之後</a:t>
            </a:r>
            <a:r>
              <a:rPr lang="en-US" altLang="zh-TW" sz="1100" b="0" i="0" u="none" strike="noStrike" cap="none" dirty="0" smtClean="0">
                <a:solidFill>
                  <a:srgbClr val="000000"/>
                </a:solidFill>
                <a:effectLst/>
                <a:latin typeface="Arial"/>
                <a:ea typeface="Arial"/>
                <a:cs typeface="Arial"/>
                <a:sym typeface="Arial"/>
              </a:rPr>
              <a:t>)</a:t>
            </a:r>
            <a:endParaRPr lang="zh-TW" altLang="en-US" sz="1100" b="0" i="0" u="none" strike="noStrike" cap="none" dirty="0" smtClean="0">
              <a:solidFill>
                <a:srgbClr val="000000"/>
              </a:solidFill>
              <a:effectLst/>
              <a:latin typeface="Arial"/>
              <a:ea typeface="Arial"/>
              <a:cs typeface="Arial"/>
              <a:sym typeface="Arial"/>
            </a:endParaRPr>
          </a:p>
          <a:p>
            <a:pPr fontAlgn="base"/>
            <a:r>
              <a:rPr lang="en-US" altLang="zh-TW" sz="1100" b="1" i="0" u="none" strike="noStrike" cap="none" dirty="0" smtClean="0">
                <a:solidFill>
                  <a:srgbClr val="000000"/>
                </a:solidFill>
                <a:effectLst/>
                <a:latin typeface="Arial"/>
                <a:ea typeface="Arial"/>
                <a:cs typeface="Arial"/>
                <a:sym typeface="Arial"/>
              </a:rPr>
              <a:t>Class B</a:t>
            </a:r>
            <a:endParaRPr lang="en-US" altLang="zh-TW" sz="1100" b="0" i="0" u="none" strike="noStrike" cap="none" dirty="0" smtClean="0">
              <a:solidFill>
                <a:srgbClr val="000000"/>
              </a:solidFill>
              <a:effectLst/>
              <a:latin typeface="Arial"/>
              <a:ea typeface="Arial"/>
              <a:cs typeface="Arial"/>
              <a:sym typeface="Arial"/>
            </a:endParaRPr>
          </a:p>
          <a:p>
            <a:pPr lvl="1" fontAlgn="base"/>
            <a:r>
              <a:rPr lang="zh-TW" altLang="en-US" sz="1100" b="0" i="0" u="none" strike="noStrike" cap="none" dirty="0" smtClean="0">
                <a:solidFill>
                  <a:srgbClr val="000000"/>
                </a:solidFill>
                <a:effectLst/>
                <a:latin typeface="Arial"/>
                <a:ea typeface="Arial"/>
                <a:cs typeface="Arial"/>
                <a:sym typeface="Arial"/>
              </a:rPr>
              <a:t>必須至少有 </a:t>
            </a:r>
            <a:r>
              <a:rPr lang="en-US" altLang="zh-TW" sz="1100" b="0" i="0" u="none" strike="noStrike" cap="none" dirty="0" smtClean="0">
                <a:solidFill>
                  <a:srgbClr val="000000"/>
                </a:solidFill>
                <a:effectLst/>
                <a:latin typeface="Arial"/>
                <a:ea typeface="Arial"/>
                <a:cs typeface="Arial"/>
                <a:sym typeface="Arial"/>
              </a:rPr>
              <a:t>A </a:t>
            </a:r>
            <a:r>
              <a:rPr lang="zh-TW" altLang="en-US" sz="1100" b="0" i="0" u="none" strike="noStrike" cap="none" dirty="0" smtClean="0">
                <a:solidFill>
                  <a:srgbClr val="000000"/>
                </a:solidFill>
                <a:effectLst/>
                <a:latin typeface="Arial"/>
                <a:ea typeface="Arial"/>
                <a:cs typeface="Arial"/>
                <a:sym typeface="Arial"/>
              </a:rPr>
              <a:t>類的功能</a:t>
            </a:r>
          </a:p>
          <a:p>
            <a:pPr lvl="1" fontAlgn="base"/>
            <a:r>
              <a:rPr lang="zh-TW" altLang="en-US" sz="1100" b="0" i="0" u="none" strike="noStrike" cap="none" dirty="0" smtClean="0">
                <a:solidFill>
                  <a:srgbClr val="000000"/>
                </a:solidFill>
                <a:effectLst/>
                <a:latin typeface="Arial"/>
                <a:ea typeface="Arial"/>
                <a:cs typeface="Arial"/>
                <a:sym typeface="Arial"/>
              </a:rPr>
              <a:t>可雙向通訊的終端裝置，但有 </a:t>
            </a:r>
            <a:r>
              <a:rPr lang="en-US" altLang="zh-TW" sz="1100" b="0" i="0" u="none" strike="noStrike" cap="none" dirty="0" smtClean="0">
                <a:solidFill>
                  <a:srgbClr val="000000"/>
                </a:solidFill>
                <a:effectLst/>
                <a:latin typeface="Arial"/>
                <a:ea typeface="Arial"/>
                <a:cs typeface="Arial"/>
                <a:sym typeface="Arial"/>
              </a:rPr>
              <a:t>scheduled receive slots (</a:t>
            </a:r>
            <a:r>
              <a:rPr lang="zh-TW" altLang="en-US" sz="1100" b="0" i="0" u="none" strike="noStrike" cap="none" dirty="0" smtClean="0">
                <a:solidFill>
                  <a:srgbClr val="000000"/>
                </a:solidFill>
                <a:effectLst/>
                <a:latin typeface="Arial"/>
                <a:ea typeface="Arial"/>
                <a:cs typeface="Arial"/>
                <a:sym typeface="Arial"/>
              </a:rPr>
              <a:t>有固定接收時槽接收 </a:t>
            </a:r>
            <a:r>
              <a:rPr lang="en-US" altLang="zh-TW" sz="1100" b="0" i="0" u="none" strike="noStrike" cap="none" dirty="0" smtClean="0">
                <a:solidFill>
                  <a:srgbClr val="000000"/>
                </a:solidFill>
                <a:effectLst/>
                <a:latin typeface="Arial"/>
                <a:ea typeface="Arial"/>
                <a:cs typeface="Arial"/>
                <a:sym typeface="Arial"/>
              </a:rPr>
              <a:t>server </a:t>
            </a:r>
            <a:r>
              <a:rPr lang="zh-TW" altLang="en-US" sz="1100" b="0" i="0" u="none" strike="noStrike" cap="none" dirty="0" smtClean="0">
                <a:solidFill>
                  <a:srgbClr val="000000"/>
                </a:solidFill>
                <a:effectLst/>
                <a:latin typeface="Arial"/>
                <a:ea typeface="Arial"/>
                <a:cs typeface="Arial"/>
                <a:sym typeface="Arial"/>
              </a:rPr>
              <a:t>過來的訊息，相較於 </a:t>
            </a:r>
            <a:r>
              <a:rPr lang="en-US" altLang="zh-TW" sz="1100" b="0" i="0" u="none" strike="noStrike" cap="none" dirty="0" smtClean="0">
                <a:solidFill>
                  <a:srgbClr val="000000"/>
                </a:solidFill>
                <a:effectLst/>
                <a:latin typeface="Arial"/>
                <a:ea typeface="Arial"/>
                <a:cs typeface="Arial"/>
                <a:sym typeface="Arial"/>
              </a:rPr>
              <a:t>A </a:t>
            </a:r>
            <a:r>
              <a:rPr lang="zh-TW" altLang="en-US" sz="1100" b="0" i="0" u="none" strike="noStrike" cap="none" dirty="0" smtClean="0">
                <a:solidFill>
                  <a:srgbClr val="000000"/>
                </a:solidFill>
                <a:effectLst/>
                <a:latin typeface="Arial"/>
                <a:ea typeface="Arial"/>
                <a:cs typeface="Arial"/>
                <a:sym typeface="Arial"/>
              </a:rPr>
              <a:t>類會更即時一點</a:t>
            </a:r>
            <a:r>
              <a:rPr lang="en-US" altLang="zh-TW" sz="1100" b="0" i="0" u="none" strike="noStrike" cap="none" dirty="0" smtClean="0">
                <a:solidFill>
                  <a:srgbClr val="000000"/>
                </a:solidFill>
                <a:effectLst/>
                <a:latin typeface="Arial"/>
                <a:ea typeface="Arial"/>
                <a:cs typeface="Arial"/>
                <a:sym typeface="Arial"/>
              </a:rPr>
              <a:t>)</a:t>
            </a:r>
            <a:endParaRPr lang="zh-TW" altLang="en-US" sz="1100" b="0" i="0" u="none" strike="noStrike" cap="none" dirty="0" smtClean="0">
              <a:solidFill>
                <a:srgbClr val="000000"/>
              </a:solidFill>
              <a:effectLst/>
              <a:latin typeface="Arial"/>
              <a:ea typeface="Arial"/>
              <a:cs typeface="Arial"/>
              <a:sym typeface="Arial"/>
            </a:endParaRPr>
          </a:p>
          <a:p>
            <a:pPr lvl="1" fontAlgn="base"/>
            <a:r>
              <a:rPr lang="zh-TW" altLang="en-US" sz="1100" b="0" i="0" u="none" strike="noStrike" cap="none" dirty="0" smtClean="0">
                <a:solidFill>
                  <a:srgbClr val="000000"/>
                </a:solidFill>
                <a:effectLst/>
                <a:latin typeface="Arial"/>
                <a:ea typeface="Arial"/>
                <a:cs typeface="Arial"/>
                <a:sym typeface="Arial"/>
              </a:rPr>
              <a:t>相較於 </a:t>
            </a:r>
            <a:r>
              <a:rPr lang="en-US" altLang="zh-TW" sz="1100" b="0" i="0" u="none" strike="noStrike" cap="none" dirty="0" smtClean="0">
                <a:solidFill>
                  <a:srgbClr val="000000"/>
                </a:solidFill>
                <a:effectLst/>
                <a:latin typeface="Arial"/>
                <a:ea typeface="Arial"/>
                <a:cs typeface="Arial"/>
                <a:sym typeface="Arial"/>
              </a:rPr>
              <a:t>A </a:t>
            </a:r>
            <a:r>
              <a:rPr lang="zh-TW" altLang="en-US" sz="1100" b="0" i="0" u="none" strike="noStrike" cap="none" dirty="0" smtClean="0">
                <a:solidFill>
                  <a:srgbClr val="000000"/>
                </a:solidFill>
                <a:effectLst/>
                <a:latin typeface="Arial"/>
                <a:ea typeface="Arial"/>
                <a:cs typeface="Arial"/>
                <a:sym typeface="Arial"/>
              </a:rPr>
              <a:t>類的隨機 </a:t>
            </a:r>
            <a:r>
              <a:rPr lang="en-US" altLang="zh-TW" sz="1100" b="0" i="0" u="none" strike="noStrike" cap="none" dirty="0" smtClean="0">
                <a:solidFill>
                  <a:srgbClr val="000000"/>
                </a:solidFill>
                <a:effectLst/>
                <a:latin typeface="Arial"/>
                <a:ea typeface="Arial"/>
                <a:cs typeface="Arial"/>
                <a:sym typeface="Arial"/>
              </a:rPr>
              <a:t>receive windows</a:t>
            </a:r>
            <a:r>
              <a:rPr lang="zh-TW" altLang="en-US" sz="1100" b="0" i="0" u="none" strike="noStrike" cap="none" dirty="0" smtClean="0">
                <a:solidFill>
                  <a:srgbClr val="000000"/>
                </a:solidFill>
                <a:effectLst/>
                <a:latin typeface="Arial"/>
                <a:ea typeface="Arial"/>
                <a:cs typeface="Arial"/>
                <a:sym typeface="Arial"/>
              </a:rPr>
              <a:t>，</a:t>
            </a:r>
            <a:r>
              <a:rPr lang="en-US" altLang="zh-TW" sz="1100" b="0" i="0" u="none" strike="noStrike" cap="none" dirty="0" smtClean="0">
                <a:solidFill>
                  <a:srgbClr val="000000"/>
                </a:solidFill>
                <a:effectLst/>
                <a:latin typeface="Arial"/>
                <a:ea typeface="Arial"/>
                <a:cs typeface="Arial"/>
                <a:sym typeface="Arial"/>
              </a:rPr>
              <a:t>Class B </a:t>
            </a:r>
            <a:r>
              <a:rPr lang="zh-TW" altLang="en-US" sz="1100" b="0" i="0" u="none" strike="noStrike" cap="none" dirty="0" smtClean="0">
                <a:solidFill>
                  <a:srgbClr val="000000"/>
                </a:solidFill>
                <a:effectLst/>
                <a:latin typeface="Arial"/>
                <a:ea typeface="Arial"/>
                <a:cs typeface="Arial"/>
                <a:sym typeface="Arial"/>
              </a:rPr>
              <a:t>的裝置會在排程的時間打開一個額外的接收窗。為了讓終端裝置在排程時間打開它的 </a:t>
            </a:r>
            <a:r>
              <a:rPr lang="en-US" altLang="zh-TW" sz="1100" b="0" i="0" u="none" strike="noStrike" cap="none" dirty="0" smtClean="0">
                <a:solidFill>
                  <a:srgbClr val="000000"/>
                </a:solidFill>
                <a:effectLst/>
                <a:latin typeface="Arial"/>
                <a:ea typeface="Arial"/>
                <a:cs typeface="Arial"/>
                <a:sym typeface="Arial"/>
              </a:rPr>
              <a:t>receive window</a:t>
            </a:r>
            <a:r>
              <a:rPr lang="zh-TW" altLang="en-US" sz="1100" b="0" i="0" u="none" strike="noStrike" cap="none" dirty="0" smtClean="0">
                <a:solidFill>
                  <a:srgbClr val="000000"/>
                </a:solidFill>
                <a:effectLst/>
                <a:latin typeface="Arial"/>
                <a:ea typeface="Arial"/>
                <a:cs typeface="Arial"/>
                <a:sym typeface="Arial"/>
              </a:rPr>
              <a:t>，它需要從 </a:t>
            </a:r>
            <a:r>
              <a:rPr lang="en-US" altLang="zh-TW" sz="1100" b="0" i="0" u="none" strike="noStrike" cap="none" dirty="0" smtClean="0">
                <a:solidFill>
                  <a:srgbClr val="000000"/>
                </a:solidFill>
                <a:effectLst/>
                <a:latin typeface="Arial"/>
                <a:ea typeface="Arial"/>
                <a:cs typeface="Arial"/>
                <a:sym typeface="Arial"/>
              </a:rPr>
              <a:t>gateway </a:t>
            </a:r>
            <a:r>
              <a:rPr lang="zh-TW" altLang="en-US" sz="1100" b="0" i="0" u="none" strike="noStrike" cap="none" dirty="0" smtClean="0">
                <a:solidFill>
                  <a:srgbClr val="000000"/>
                </a:solidFill>
                <a:effectLst/>
                <a:latin typeface="Arial"/>
                <a:ea typeface="Arial"/>
                <a:cs typeface="Arial"/>
                <a:sym typeface="Arial"/>
              </a:rPr>
              <a:t>接收一個用於時間同步的 </a:t>
            </a:r>
            <a:r>
              <a:rPr lang="en-US" altLang="zh-TW" sz="1100" b="0" i="0" u="none" strike="noStrike" cap="none" dirty="0" smtClean="0">
                <a:solidFill>
                  <a:srgbClr val="000000"/>
                </a:solidFill>
                <a:effectLst/>
                <a:latin typeface="Arial"/>
                <a:ea typeface="Arial"/>
                <a:cs typeface="Arial"/>
                <a:sym typeface="Arial"/>
              </a:rPr>
              <a:t>Beacon (</a:t>
            </a:r>
            <a:r>
              <a:rPr lang="zh-TW" altLang="en-US" sz="1100" b="0" i="0" u="none" strike="noStrike" cap="none" dirty="0" smtClean="0">
                <a:solidFill>
                  <a:srgbClr val="000000"/>
                </a:solidFill>
                <a:effectLst/>
                <a:latin typeface="Arial"/>
                <a:ea typeface="Arial"/>
                <a:cs typeface="Arial"/>
                <a:sym typeface="Arial"/>
              </a:rPr>
              <a:t>如此一來，</a:t>
            </a:r>
            <a:r>
              <a:rPr lang="en-US" altLang="zh-TW" sz="1100" b="0" i="0" u="none" strike="noStrike" cap="none" dirty="0" smtClean="0">
                <a:solidFill>
                  <a:srgbClr val="000000"/>
                </a:solidFill>
                <a:effectLst/>
                <a:latin typeface="Arial"/>
                <a:ea typeface="Arial"/>
                <a:cs typeface="Arial"/>
                <a:sym typeface="Arial"/>
              </a:rPr>
              <a:t>server </a:t>
            </a:r>
            <a:r>
              <a:rPr lang="zh-TW" altLang="en-US" sz="1100" b="0" i="0" u="none" strike="noStrike" cap="none" dirty="0" smtClean="0">
                <a:solidFill>
                  <a:srgbClr val="000000"/>
                </a:solidFill>
                <a:effectLst/>
                <a:latin typeface="Arial"/>
                <a:ea typeface="Arial"/>
                <a:cs typeface="Arial"/>
                <a:sym typeface="Arial"/>
              </a:rPr>
              <a:t>就能知道終端裝置何時在 </a:t>
            </a:r>
            <a:r>
              <a:rPr lang="en-US" altLang="zh-TW" sz="1100" b="0" i="0" u="none" strike="noStrike" cap="none" dirty="0" smtClean="0">
                <a:solidFill>
                  <a:srgbClr val="000000"/>
                </a:solidFill>
                <a:effectLst/>
                <a:latin typeface="Arial"/>
                <a:ea typeface="Arial"/>
                <a:cs typeface="Arial"/>
                <a:sym typeface="Arial"/>
              </a:rPr>
              <a:t>listening)</a:t>
            </a:r>
          </a:p>
          <a:p>
            <a:pPr fontAlgn="base"/>
            <a:r>
              <a:rPr lang="en-US" altLang="zh-TW" sz="1100" b="1" i="0" u="none" strike="noStrike" cap="none" dirty="0" smtClean="0">
                <a:solidFill>
                  <a:srgbClr val="000000"/>
                </a:solidFill>
                <a:effectLst/>
                <a:latin typeface="Arial"/>
                <a:ea typeface="Arial"/>
                <a:cs typeface="Arial"/>
                <a:sym typeface="Arial"/>
              </a:rPr>
              <a:t>Class C</a:t>
            </a:r>
            <a:endParaRPr lang="en-US" altLang="zh-TW" sz="1100" b="0" i="0" u="none" strike="noStrike" cap="none" dirty="0" smtClean="0">
              <a:solidFill>
                <a:srgbClr val="000000"/>
              </a:solidFill>
              <a:effectLst/>
              <a:latin typeface="Arial"/>
              <a:ea typeface="Arial"/>
              <a:cs typeface="Arial"/>
              <a:sym typeface="Arial"/>
            </a:endParaRPr>
          </a:p>
          <a:p>
            <a:pPr lvl="1" fontAlgn="base"/>
            <a:r>
              <a:rPr lang="zh-TW" altLang="en-US" sz="1100" b="0" i="0" u="none" strike="noStrike" cap="none" dirty="0" smtClean="0">
                <a:solidFill>
                  <a:srgbClr val="000000"/>
                </a:solidFill>
                <a:effectLst/>
                <a:latin typeface="Arial"/>
                <a:ea typeface="Arial"/>
                <a:cs typeface="Arial"/>
                <a:sym typeface="Arial"/>
              </a:rPr>
              <a:t>必須至少有 </a:t>
            </a:r>
            <a:r>
              <a:rPr lang="en-US" altLang="zh-TW" sz="1100" b="0" i="0" u="none" strike="noStrike" cap="none" dirty="0" smtClean="0">
                <a:solidFill>
                  <a:srgbClr val="000000"/>
                </a:solidFill>
                <a:effectLst/>
                <a:latin typeface="Arial"/>
                <a:ea typeface="Arial"/>
                <a:cs typeface="Arial"/>
                <a:sym typeface="Arial"/>
              </a:rPr>
              <a:t>A </a:t>
            </a:r>
            <a:r>
              <a:rPr lang="zh-TW" altLang="en-US" sz="1100" b="0" i="0" u="none" strike="noStrike" cap="none" dirty="0" smtClean="0">
                <a:solidFill>
                  <a:srgbClr val="000000"/>
                </a:solidFill>
                <a:effectLst/>
                <a:latin typeface="Arial"/>
                <a:ea typeface="Arial"/>
                <a:cs typeface="Arial"/>
                <a:sym typeface="Arial"/>
              </a:rPr>
              <a:t>類的功能</a:t>
            </a:r>
          </a:p>
          <a:p>
            <a:pPr lvl="1" fontAlgn="base"/>
            <a:r>
              <a:rPr lang="zh-TW" altLang="en-US" sz="1100" b="0" i="0" u="none" strike="noStrike" cap="none" dirty="0" smtClean="0">
                <a:solidFill>
                  <a:srgbClr val="000000"/>
                </a:solidFill>
                <a:effectLst/>
                <a:latin typeface="Arial"/>
                <a:ea typeface="Arial"/>
                <a:cs typeface="Arial"/>
                <a:sym typeface="Arial"/>
              </a:rPr>
              <a:t>可雙向通訊的終端裝置，盡可能安排最多的 </a:t>
            </a:r>
            <a:r>
              <a:rPr lang="en-US" altLang="zh-TW" sz="1100" b="0" i="0" u="none" strike="noStrike" cap="none" dirty="0" smtClean="0">
                <a:solidFill>
                  <a:srgbClr val="000000"/>
                </a:solidFill>
                <a:effectLst/>
                <a:latin typeface="Arial"/>
                <a:ea typeface="Arial"/>
                <a:cs typeface="Arial"/>
                <a:sym typeface="Arial"/>
              </a:rPr>
              <a:t>receive slots</a:t>
            </a:r>
          </a:p>
          <a:p>
            <a:pPr lvl="1" fontAlgn="base"/>
            <a:r>
              <a:rPr lang="en-US" altLang="zh-TW" sz="1100" b="0" i="0" u="none" strike="noStrike" cap="none" dirty="0" smtClean="0">
                <a:solidFill>
                  <a:srgbClr val="000000"/>
                </a:solidFill>
                <a:effectLst/>
                <a:latin typeface="Arial"/>
                <a:ea typeface="Arial"/>
                <a:cs typeface="Arial"/>
                <a:sym typeface="Arial"/>
              </a:rPr>
              <a:t>C </a:t>
            </a:r>
            <a:r>
              <a:rPr lang="zh-TW" altLang="en-US" sz="1100" b="0" i="0" u="none" strike="noStrike" cap="none" dirty="0" smtClean="0">
                <a:solidFill>
                  <a:srgbClr val="000000"/>
                </a:solidFill>
                <a:effectLst/>
                <a:latin typeface="Arial"/>
                <a:ea typeface="Arial"/>
                <a:cs typeface="Arial"/>
                <a:sym typeface="Arial"/>
              </a:rPr>
              <a:t>類的終端裝置是幾乎連續地開著 </a:t>
            </a:r>
            <a:r>
              <a:rPr lang="en-US" altLang="zh-TW" sz="1100" b="0" i="0" u="none" strike="noStrike" cap="none" dirty="0" smtClean="0">
                <a:solidFill>
                  <a:srgbClr val="000000"/>
                </a:solidFill>
                <a:effectLst/>
                <a:latin typeface="Arial"/>
                <a:ea typeface="Arial"/>
                <a:cs typeface="Arial"/>
                <a:sym typeface="Arial"/>
              </a:rPr>
              <a:t>receive windows</a:t>
            </a:r>
            <a:r>
              <a:rPr lang="zh-TW" altLang="en-US" sz="1100" b="0" i="0" u="none" strike="noStrike" cap="none" dirty="0" smtClean="0">
                <a:solidFill>
                  <a:srgbClr val="000000"/>
                </a:solidFill>
                <a:effectLst/>
                <a:latin typeface="Arial"/>
                <a:ea typeface="Arial"/>
                <a:cs typeface="Arial"/>
                <a:sym typeface="Arial"/>
              </a:rPr>
              <a:t>，只有在發送時才會關閉接收視窗</a:t>
            </a:r>
          </a:p>
          <a:p>
            <a:pPr lvl="1" fontAlgn="base"/>
            <a:r>
              <a:rPr lang="en-US" altLang="zh-TW" sz="1100" b="0" i="0" u="none" strike="noStrike" cap="none" dirty="0" smtClean="0">
                <a:solidFill>
                  <a:srgbClr val="000000"/>
                </a:solidFill>
                <a:effectLst/>
                <a:latin typeface="Arial"/>
                <a:ea typeface="Arial"/>
                <a:cs typeface="Arial"/>
                <a:sym typeface="Arial"/>
              </a:rPr>
              <a:t>C </a:t>
            </a:r>
            <a:r>
              <a:rPr lang="zh-TW" altLang="en-US" sz="1100" b="0" i="0" u="none" strike="noStrike" cap="none" dirty="0" smtClean="0">
                <a:solidFill>
                  <a:srgbClr val="000000"/>
                </a:solidFill>
                <a:effectLst/>
                <a:latin typeface="Arial"/>
                <a:ea typeface="Arial"/>
                <a:cs typeface="Arial"/>
                <a:sym typeface="Arial"/>
              </a:rPr>
              <a:t>類對 </a:t>
            </a:r>
            <a:r>
              <a:rPr lang="en-US" altLang="zh-TW" sz="1100" b="0" i="0" u="none" strike="noStrike" cap="none" dirty="0" smtClean="0">
                <a:solidFill>
                  <a:srgbClr val="000000"/>
                </a:solidFill>
                <a:effectLst/>
                <a:latin typeface="Arial"/>
                <a:ea typeface="Arial"/>
                <a:cs typeface="Arial"/>
                <a:sym typeface="Arial"/>
              </a:rPr>
              <a:t>server </a:t>
            </a:r>
            <a:r>
              <a:rPr lang="zh-TW" altLang="en-US" sz="1100" b="0" i="0" u="none" strike="noStrike" cap="none" dirty="0" smtClean="0">
                <a:solidFill>
                  <a:srgbClr val="000000"/>
                </a:solidFill>
                <a:effectLst/>
                <a:latin typeface="Arial"/>
                <a:ea typeface="Arial"/>
                <a:cs typeface="Arial"/>
                <a:sym typeface="Arial"/>
              </a:rPr>
              <a:t>與終端裝置通訊帶來最低的延遲 </a:t>
            </a:r>
            <a:r>
              <a:rPr lang="en-US" altLang="zh-TW" sz="1100" b="0" i="0" u="none" strike="noStrike" cap="none" dirty="0" smtClean="0">
                <a:solidFill>
                  <a:srgbClr val="000000"/>
                </a:solidFill>
                <a:effectLst/>
                <a:latin typeface="Arial"/>
                <a:ea typeface="Arial"/>
                <a:cs typeface="Arial"/>
                <a:sym typeface="Arial"/>
              </a:rPr>
              <a:t>(latency)</a:t>
            </a:r>
            <a:r>
              <a:rPr lang="zh-TW" altLang="en-US" sz="1100" b="0" i="0" u="none" strike="noStrike" cap="none" dirty="0" smtClean="0">
                <a:solidFill>
                  <a:srgbClr val="000000"/>
                </a:solidFill>
                <a:effectLst/>
                <a:latin typeface="Arial"/>
                <a:ea typeface="Arial"/>
                <a:cs typeface="Arial"/>
                <a:sym typeface="Arial"/>
              </a:rPr>
              <a:t>，所以即時性最好，但消耗功率最高</a:t>
            </a:r>
          </a:p>
          <a:p>
            <a:pPr marL="139700" indent="0" fontAlgn="base">
              <a:buNone/>
            </a:pPr>
            <a:endParaRPr lang="zh-TW" altLang="en-US" sz="1100" b="0" i="0" u="none" strike="noStrike" cap="none" dirty="0" smtClean="0">
              <a:solidFill>
                <a:srgbClr val="000000"/>
              </a:solidFill>
              <a:effectLst/>
              <a:latin typeface="Arial"/>
              <a:ea typeface="Arial"/>
              <a:cs typeface="Arial"/>
              <a:sym typeface="Arial"/>
            </a:endParaRPr>
          </a:p>
          <a:p>
            <a:pPr marL="139700" indent="0">
              <a:buNone/>
            </a:pPr>
            <a:r>
              <a:rPr lang="en-US" altLang="zh-TW" dirty="0" smtClean="0">
                <a:hlinkClick r:id="rId3"/>
              </a:rPr>
              <a:t>https://www.eebreakdown.com/2016/08/lora-i.html</a:t>
            </a:r>
            <a:endParaRPr lang="zh-TW" altLang="en-US" dirty="0"/>
          </a:p>
        </p:txBody>
      </p:sp>
    </p:spTree>
    <p:extLst>
      <p:ext uri="{BB962C8B-B14F-4D97-AF65-F5344CB8AC3E}">
        <p14:creationId xmlns:p14="http://schemas.microsoft.com/office/powerpoint/2010/main" val="4167818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139700" indent="0">
              <a:buNone/>
            </a:pPr>
            <a:r>
              <a:rPr lang="zh-TW" altLang="en-US" sz="1100" b="0" i="0" u="none" strike="noStrike" cap="none" dirty="0" smtClean="0">
                <a:solidFill>
                  <a:srgbClr val="000000"/>
                </a:solidFill>
                <a:effectLst/>
                <a:latin typeface="Arial"/>
                <a:ea typeface="Arial"/>
                <a:cs typeface="Arial"/>
                <a:sym typeface="Arial"/>
              </a:rPr>
              <a:t>官方文件中給了一張圖，說明了 </a:t>
            </a:r>
            <a:r>
              <a:rPr lang="en-US" altLang="zh-TW" sz="1100" b="0" i="0" u="none" strike="noStrike" cap="none" dirty="0" err="1" smtClean="0">
                <a:solidFill>
                  <a:srgbClr val="000000"/>
                </a:solidFill>
                <a:effectLst/>
                <a:latin typeface="Arial"/>
                <a:ea typeface="Arial"/>
                <a:cs typeface="Arial"/>
                <a:sym typeface="Arial"/>
              </a:rPr>
              <a:t>LoRa</a:t>
            </a:r>
            <a:r>
              <a:rPr lang="en-US" altLang="zh-TW" sz="1100" b="0" i="0" u="none" strike="noStrike" cap="none" dirty="0" smtClean="0">
                <a:solidFill>
                  <a:srgbClr val="000000"/>
                </a:solidFill>
                <a:effectLst/>
                <a:latin typeface="Arial"/>
                <a:ea typeface="Arial"/>
                <a:cs typeface="Arial"/>
                <a:sym typeface="Arial"/>
              </a:rPr>
              <a:t> </a:t>
            </a:r>
            <a:r>
              <a:rPr lang="zh-TW" altLang="en-US" sz="1100" b="0" i="0" u="none" strike="noStrike" cap="none" dirty="0" smtClean="0">
                <a:solidFill>
                  <a:srgbClr val="000000"/>
                </a:solidFill>
                <a:effectLst/>
                <a:latin typeface="Arial"/>
                <a:ea typeface="Arial"/>
                <a:cs typeface="Arial"/>
                <a:sym typeface="Arial"/>
              </a:rPr>
              <a:t>的資料傳輸率 </a:t>
            </a:r>
            <a:r>
              <a:rPr lang="en-US" altLang="zh-TW" sz="1100" b="0" i="0" u="none" strike="noStrike" cap="none" dirty="0" smtClean="0">
                <a:solidFill>
                  <a:srgbClr val="000000"/>
                </a:solidFill>
                <a:effectLst/>
                <a:latin typeface="Arial"/>
                <a:ea typeface="Arial"/>
                <a:cs typeface="Arial"/>
                <a:sym typeface="Arial"/>
              </a:rPr>
              <a:t>(data rate)</a:t>
            </a:r>
            <a:r>
              <a:rPr lang="zh-TW" altLang="en-US" sz="1100" b="0" i="0" u="none" strike="noStrike" cap="none" dirty="0" smtClean="0">
                <a:solidFill>
                  <a:srgbClr val="000000"/>
                </a:solidFill>
                <a:effectLst/>
                <a:latin typeface="Arial"/>
                <a:ea typeface="Arial"/>
                <a:cs typeface="Arial"/>
                <a:sym typeface="Arial"/>
              </a:rPr>
              <a:t>、通訊距離與其他協定的對照圖。在這張圖比較下方，你可以看到 </a:t>
            </a:r>
            <a:r>
              <a:rPr lang="en-US" altLang="zh-TW" sz="1100" b="0" i="0" u="none" strike="noStrike" cap="none" dirty="0" err="1" smtClean="0">
                <a:solidFill>
                  <a:srgbClr val="000000"/>
                </a:solidFill>
                <a:effectLst/>
                <a:latin typeface="Arial"/>
                <a:ea typeface="Arial"/>
                <a:cs typeface="Arial"/>
                <a:sym typeface="Arial"/>
              </a:rPr>
              <a:t>LoRa</a:t>
            </a:r>
            <a:r>
              <a:rPr lang="en-US" altLang="zh-TW" sz="1100" b="0" i="0" u="none" strike="noStrike" cap="none" dirty="0" smtClean="0">
                <a:solidFill>
                  <a:srgbClr val="000000"/>
                </a:solidFill>
                <a:effectLst/>
                <a:latin typeface="Arial"/>
                <a:ea typeface="Arial"/>
                <a:cs typeface="Arial"/>
                <a:sym typeface="Arial"/>
              </a:rPr>
              <a:t> </a:t>
            </a:r>
            <a:r>
              <a:rPr lang="zh-TW" altLang="en-US" sz="1100" b="0" i="0" u="none" strike="noStrike" cap="none" dirty="0" smtClean="0">
                <a:solidFill>
                  <a:srgbClr val="000000"/>
                </a:solidFill>
                <a:effectLst/>
                <a:latin typeface="Arial"/>
                <a:ea typeface="Arial"/>
                <a:cs typeface="Arial"/>
                <a:sym typeface="Arial"/>
              </a:rPr>
              <a:t>所處的位置，它的資料傳輸率約莫在 </a:t>
            </a:r>
            <a:r>
              <a:rPr lang="en-US" altLang="zh-TW" sz="1100" b="0" i="0" u="none" strike="noStrike" cap="none" dirty="0" smtClean="0">
                <a:solidFill>
                  <a:srgbClr val="000000"/>
                </a:solidFill>
                <a:effectLst/>
                <a:latin typeface="Arial"/>
                <a:ea typeface="Arial"/>
                <a:cs typeface="Arial"/>
                <a:sym typeface="Arial"/>
              </a:rPr>
              <a:t>100 bps ~ 20 kbps </a:t>
            </a:r>
            <a:r>
              <a:rPr lang="zh-TW" altLang="en-US" sz="1100" b="0" i="0" u="none" strike="noStrike" cap="none" dirty="0" smtClean="0">
                <a:solidFill>
                  <a:srgbClr val="000000"/>
                </a:solidFill>
                <a:effectLst/>
                <a:latin typeface="Arial"/>
                <a:ea typeface="Arial"/>
                <a:cs typeface="Arial"/>
                <a:sym typeface="Arial"/>
              </a:rPr>
              <a:t>之間，而通訊距離落在 </a:t>
            </a:r>
            <a:r>
              <a:rPr lang="en-US" altLang="zh-TW" sz="1100" b="0" i="0" u="none" strike="noStrike" cap="none" dirty="0" smtClean="0">
                <a:solidFill>
                  <a:srgbClr val="000000"/>
                </a:solidFill>
                <a:effectLst/>
                <a:latin typeface="Arial"/>
                <a:ea typeface="Arial"/>
                <a:cs typeface="Arial"/>
                <a:sym typeface="Arial"/>
              </a:rPr>
              <a:t>5 </a:t>
            </a:r>
            <a:r>
              <a:rPr lang="zh-TW" altLang="en-US" sz="1100" b="0" i="0" u="none" strike="noStrike" cap="none" dirty="0" smtClean="0">
                <a:solidFill>
                  <a:srgbClr val="000000"/>
                </a:solidFill>
                <a:effectLst/>
                <a:latin typeface="Arial"/>
                <a:ea typeface="Arial"/>
                <a:cs typeface="Arial"/>
                <a:sym typeface="Arial"/>
              </a:rPr>
              <a:t>公里的範圍內</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實際上也有高達 </a:t>
            </a:r>
            <a:r>
              <a:rPr lang="en-US" altLang="zh-TW" sz="1100" b="0" i="0" u="none" strike="noStrike" cap="none" dirty="0" smtClean="0">
                <a:solidFill>
                  <a:srgbClr val="000000"/>
                </a:solidFill>
                <a:effectLst/>
                <a:latin typeface="Arial"/>
                <a:ea typeface="Arial"/>
                <a:cs typeface="Arial"/>
                <a:sym typeface="Arial"/>
              </a:rPr>
              <a:t>10 </a:t>
            </a:r>
            <a:r>
              <a:rPr lang="zh-TW" altLang="en-US" sz="1100" b="0" i="0" u="none" strike="noStrike" cap="none" dirty="0" smtClean="0">
                <a:solidFill>
                  <a:srgbClr val="000000"/>
                </a:solidFill>
                <a:effectLst/>
                <a:latin typeface="Arial"/>
                <a:ea typeface="Arial"/>
                <a:cs typeface="Arial"/>
                <a:sym typeface="Arial"/>
              </a:rPr>
              <a:t>餘公里者</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a:t>
            </a:r>
            <a:r>
              <a:rPr lang="en-US" altLang="zh-TW" sz="1100" b="0" i="0" u="none" strike="noStrike" cap="none" dirty="0" err="1" smtClean="0">
                <a:solidFill>
                  <a:srgbClr val="000000"/>
                </a:solidFill>
                <a:effectLst/>
                <a:latin typeface="Arial"/>
                <a:ea typeface="Arial"/>
                <a:cs typeface="Arial"/>
                <a:sym typeface="Arial"/>
              </a:rPr>
              <a:t>LoRa</a:t>
            </a:r>
            <a:r>
              <a:rPr lang="en-US" altLang="zh-TW" sz="1100" b="0" i="0" u="none" strike="noStrike" cap="none" dirty="0" smtClean="0">
                <a:solidFill>
                  <a:srgbClr val="000000"/>
                </a:solidFill>
                <a:effectLst/>
                <a:latin typeface="Arial"/>
                <a:ea typeface="Arial"/>
                <a:cs typeface="Arial"/>
                <a:sym typeface="Arial"/>
              </a:rPr>
              <a:t> </a:t>
            </a:r>
            <a:r>
              <a:rPr lang="zh-TW" altLang="en-US" sz="1100" b="0" i="0" u="none" strike="noStrike" cap="none" dirty="0" smtClean="0">
                <a:solidFill>
                  <a:srgbClr val="000000"/>
                </a:solidFill>
                <a:effectLst/>
                <a:latin typeface="Arial"/>
                <a:ea typeface="Arial"/>
                <a:cs typeface="Arial"/>
                <a:sym typeface="Arial"/>
              </a:rPr>
              <a:t>的傳輸率可以自由調整，傳輸率越低，傳輸的距離可以越遠。</a:t>
            </a:r>
            <a:endParaRPr lang="en-US" altLang="zh-TW" sz="1100" b="0" i="0" u="none" strike="noStrike" cap="none" dirty="0" smtClean="0">
              <a:solidFill>
                <a:srgbClr val="000000"/>
              </a:solidFill>
              <a:effectLst/>
              <a:latin typeface="Arial"/>
              <a:ea typeface="Arial"/>
              <a:cs typeface="Arial"/>
              <a:sym typeface="Arial"/>
            </a:endParaRPr>
          </a:p>
          <a:p>
            <a:pPr marL="139700" indent="0">
              <a:buNone/>
            </a:pPr>
            <a:endParaRPr lang="en-US" altLang="zh-TW" sz="1100" b="0" i="0" u="none" strike="noStrike" cap="none" dirty="0" smtClean="0">
              <a:solidFill>
                <a:srgbClr val="000000"/>
              </a:solidFill>
              <a:effectLst/>
              <a:latin typeface="Arial"/>
              <a:cs typeface="Arial"/>
              <a:sym typeface="Arial"/>
            </a:endParaRPr>
          </a:p>
          <a:p>
            <a:pPr marL="139700" indent="0">
              <a:buNone/>
            </a:pPr>
            <a:r>
              <a:rPr lang="zh-TW" altLang="en-US" sz="1100" b="0" i="0" u="none" strike="noStrike" cap="none" dirty="0" smtClean="0">
                <a:solidFill>
                  <a:srgbClr val="000000"/>
                </a:solidFill>
                <a:effectLst/>
                <a:latin typeface="Arial"/>
                <a:ea typeface="Arial"/>
                <a:cs typeface="Arial"/>
                <a:sym typeface="Arial"/>
              </a:rPr>
              <a:t>仔細看這張圖，你可以發現在通訊距離 </a:t>
            </a:r>
            <a:r>
              <a:rPr lang="en-US" altLang="zh-TW" sz="1100" b="0" i="0" u="none" strike="noStrike" cap="none" dirty="0" smtClean="0">
                <a:solidFill>
                  <a:srgbClr val="000000"/>
                </a:solidFill>
                <a:effectLst/>
                <a:latin typeface="Arial"/>
                <a:ea typeface="Arial"/>
                <a:cs typeface="Arial"/>
                <a:sym typeface="Arial"/>
              </a:rPr>
              <a:t>100m </a:t>
            </a:r>
            <a:r>
              <a:rPr lang="zh-TW" altLang="en-US" sz="1100" b="0" i="0" u="none" strike="noStrike" cap="none" dirty="0" smtClean="0">
                <a:solidFill>
                  <a:srgbClr val="000000"/>
                </a:solidFill>
                <a:effectLst/>
                <a:latin typeface="Arial"/>
                <a:ea typeface="Arial"/>
                <a:cs typeface="Arial"/>
                <a:sym typeface="Arial"/>
              </a:rPr>
              <a:t>以內，</a:t>
            </a:r>
            <a:r>
              <a:rPr lang="en-US" altLang="zh-TW" sz="1100" b="0" i="0" u="none" strike="noStrike" cap="none" dirty="0" err="1" smtClean="0">
                <a:solidFill>
                  <a:srgbClr val="000000"/>
                </a:solidFill>
                <a:effectLst/>
                <a:latin typeface="Arial"/>
                <a:ea typeface="Arial"/>
                <a:cs typeface="Arial"/>
                <a:sym typeface="Arial"/>
              </a:rPr>
              <a:t>LoRa</a:t>
            </a:r>
            <a:r>
              <a:rPr lang="en-US" altLang="zh-TW" sz="1100" b="0" i="0" u="none" strike="noStrike" cap="none" dirty="0" smtClean="0">
                <a:solidFill>
                  <a:srgbClr val="000000"/>
                </a:solidFill>
                <a:effectLst/>
                <a:latin typeface="Arial"/>
                <a:ea typeface="Arial"/>
                <a:cs typeface="Arial"/>
                <a:sym typeface="Arial"/>
              </a:rPr>
              <a:t> </a:t>
            </a:r>
            <a:r>
              <a:rPr lang="zh-TW" altLang="en-US" sz="1100" b="0" i="0" u="none" strike="noStrike" cap="none" dirty="0" smtClean="0">
                <a:solidFill>
                  <a:srgbClr val="000000"/>
                </a:solidFill>
                <a:effectLst/>
                <a:latin typeface="Arial"/>
                <a:ea typeface="Arial"/>
                <a:cs typeface="Arial"/>
                <a:sym typeface="Arial"/>
              </a:rPr>
              <a:t>的對手太多了，例如成熟的 </a:t>
            </a:r>
            <a:r>
              <a:rPr lang="en-US" altLang="zh-TW" sz="1100" b="0" i="0" u="none" strike="noStrike" cap="none" dirty="0" smtClean="0">
                <a:solidFill>
                  <a:srgbClr val="000000"/>
                </a:solidFill>
                <a:effectLst/>
                <a:latin typeface="Arial"/>
                <a:ea typeface="Arial"/>
                <a:cs typeface="Arial"/>
                <a:sym typeface="Arial"/>
              </a:rPr>
              <a:t>BLE</a:t>
            </a:r>
            <a:r>
              <a:rPr lang="zh-TW" altLang="en-US" sz="1100" b="0" i="0" u="none" strike="noStrike" cap="none" dirty="0" smtClean="0">
                <a:solidFill>
                  <a:srgbClr val="000000"/>
                </a:solidFill>
                <a:effectLst/>
                <a:latin typeface="Arial"/>
                <a:ea typeface="Arial"/>
                <a:cs typeface="Arial"/>
                <a:sym typeface="Arial"/>
              </a:rPr>
              <a:t>、</a:t>
            </a:r>
            <a:r>
              <a:rPr lang="en-US" altLang="zh-TW" sz="1100" b="0" i="0" u="none" strike="noStrike" cap="none" dirty="0" smtClean="0">
                <a:solidFill>
                  <a:srgbClr val="000000"/>
                </a:solidFill>
                <a:effectLst/>
                <a:latin typeface="Arial"/>
                <a:ea typeface="Arial"/>
                <a:cs typeface="Arial"/>
                <a:sym typeface="Arial"/>
              </a:rPr>
              <a:t>ZigBee </a:t>
            </a:r>
            <a:r>
              <a:rPr lang="zh-TW" altLang="en-US" sz="1100" b="0" i="0" u="none" strike="noStrike" cap="none" dirty="0" smtClean="0">
                <a:solidFill>
                  <a:srgbClr val="000000"/>
                </a:solidFill>
                <a:effectLst/>
                <a:latin typeface="Arial"/>
                <a:ea typeface="Arial"/>
                <a:cs typeface="Arial"/>
                <a:sym typeface="Arial"/>
              </a:rPr>
              <a:t>與 </a:t>
            </a:r>
            <a:r>
              <a:rPr lang="en-US" altLang="zh-TW" sz="1100" b="0" i="0" u="none" strike="noStrike" cap="none" dirty="0" smtClean="0">
                <a:solidFill>
                  <a:srgbClr val="000000"/>
                </a:solidFill>
                <a:effectLst/>
                <a:latin typeface="Arial"/>
                <a:ea typeface="Arial"/>
                <a:cs typeface="Arial"/>
                <a:sym typeface="Arial"/>
              </a:rPr>
              <a:t>802.11</a:t>
            </a:r>
            <a:r>
              <a:rPr lang="zh-TW" altLang="en-US" sz="1100" b="0" i="0" u="none" strike="noStrike" cap="none" dirty="0" smtClean="0">
                <a:solidFill>
                  <a:srgbClr val="000000"/>
                </a:solidFill>
                <a:effectLst/>
                <a:latin typeface="Arial"/>
                <a:ea typeface="Arial"/>
                <a:cs typeface="Arial"/>
                <a:sym typeface="Arial"/>
              </a:rPr>
              <a:t>，</a:t>
            </a:r>
            <a:r>
              <a:rPr lang="en-US" altLang="zh-TW" sz="1100" b="0" i="0" u="none" strike="noStrike" cap="none" dirty="0" err="1" smtClean="0">
                <a:solidFill>
                  <a:srgbClr val="000000"/>
                </a:solidFill>
                <a:effectLst/>
                <a:latin typeface="Arial"/>
                <a:ea typeface="Arial"/>
                <a:cs typeface="Arial"/>
                <a:sym typeface="Arial"/>
              </a:rPr>
              <a:t>LoRa</a:t>
            </a:r>
            <a:r>
              <a:rPr lang="en-US" altLang="zh-TW" sz="1100" b="0" i="0" u="none" strike="noStrike" cap="none" dirty="0" smtClean="0">
                <a:solidFill>
                  <a:srgbClr val="000000"/>
                </a:solidFill>
                <a:effectLst/>
                <a:latin typeface="Arial"/>
                <a:ea typeface="Arial"/>
                <a:cs typeface="Arial"/>
                <a:sym typeface="Arial"/>
              </a:rPr>
              <a:t> </a:t>
            </a:r>
            <a:r>
              <a:rPr lang="zh-TW" altLang="en-US" sz="1100" b="0" i="0" u="none" strike="noStrike" cap="none" dirty="0" smtClean="0">
                <a:solidFill>
                  <a:srgbClr val="000000"/>
                </a:solidFill>
                <a:effectLst/>
                <a:latin typeface="Arial"/>
                <a:ea typeface="Arial"/>
                <a:cs typeface="Arial"/>
                <a:sym typeface="Arial"/>
              </a:rPr>
              <a:t>恐怕都不是對手</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有部分原因是成熟產品的普及度</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。反過來說，</a:t>
            </a:r>
            <a:r>
              <a:rPr lang="en-US" altLang="zh-TW" sz="1100" b="0" i="0" u="none" strike="noStrike" cap="none" dirty="0" err="1" smtClean="0">
                <a:solidFill>
                  <a:srgbClr val="000000"/>
                </a:solidFill>
                <a:effectLst/>
                <a:latin typeface="Arial"/>
                <a:ea typeface="Arial"/>
                <a:cs typeface="Arial"/>
                <a:sym typeface="Arial"/>
              </a:rPr>
              <a:t>LoRa</a:t>
            </a:r>
            <a:r>
              <a:rPr lang="en-US" altLang="zh-TW" sz="1100" b="0" i="0" u="none" strike="noStrike" cap="none" dirty="0" smtClean="0">
                <a:solidFill>
                  <a:srgbClr val="000000"/>
                </a:solidFill>
                <a:effectLst/>
                <a:latin typeface="Arial"/>
                <a:ea typeface="Arial"/>
                <a:cs typeface="Arial"/>
                <a:sym typeface="Arial"/>
              </a:rPr>
              <a:t> </a:t>
            </a:r>
            <a:r>
              <a:rPr lang="zh-TW" altLang="en-US" sz="1100" b="0" i="0" u="none" strike="noStrike" cap="none" dirty="0" smtClean="0">
                <a:solidFill>
                  <a:srgbClr val="000000"/>
                </a:solidFill>
                <a:effectLst/>
                <a:latin typeface="Arial"/>
                <a:ea typeface="Arial"/>
                <a:cs typeface="Arial"/>
                <a:sym typeface="Arial"/>
              </a:rPr>
              <a:t>的優勢在傳輸距離超過 </a:t>
            </a:r>
            <a:r>
              <a:rPr lang="en-US" altLang="zh-TW" sz="1100" b="0" i="0" u="none" strike="noStrike" cap="none" dirty="0" smtClean="0">
                <a:solidFill>
                  <a:srgbClr val="000000"/>
                </a:solidFill>
                <a:effectLst/>
                <a:latin typeface="Arial"/>
                <a:ea typeface="Arial"/>
                <a:cs typeface="Arial"/>
                <a:sym typeface="Arial"/>
              </a:rPr>
              <a:t>500m </a:t>
            </a:r>
            <a:r>
              <a:rPr lang="zh-TW" altLang="en-US" sz="1100" b="0" i="0" u="none" strike="noStrike" cap="none" dirty="0" smtClean="0">
                <a:solidFill>
                  <a:srgbClr val="000000"/>
                </a:solidFill>
                <a:effectLst/>
                <a:latin typeface="Arial"/>
                <a:ea typeface="Arial"/>
                <a:cs typeface="Arial"/>
                <a:sym typeface="Arial"/>
              </a:rPr>
              <a:t>以上，有它絕對的優勢 </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但這也不好說，採用 </a:t>
            </a:r>
            <a:r>
              <a:rPr lang="en-US" altLang="zh-TW" sz="1100" b="0" i="0" u="none" strike="noStrike" cap="none" dirty="0" smtClean="0">
                <a:solidFill>
                  <a:srgbClr val="000000"/>
                </a:solidFill>
                <a:effectLst/>
                <a:latin typeface="Arial"/>
                <a:ea typeface="Arial"/>
                <a:cs typeface="Arial"/>
                <a:sym typeface="Arial"/>
              </a:rPr>
              <a:t>MESH </a:t>
            </a:r>
            <a:r>
              <a:rPr lang="zh-TW" altLang="en-US" sz="1100" b="0" i="0" u="none" strike="noStrike" cap="none" dirty="0" smtClean="0">
                <a:solidFill>
                  <a:srgbClr val="000000"/>
                </a:solidFill>
                <a:effectLst/>
                <a:latin typeface="Arial"/>
                <a:ea typeface="Arial"/>
                <a:cs typeface="Arial"/>
                <a:sym typeface="Arial"/>
              </a:rPr>
              <a:t>網路架構的 </a:t>
            </a:r>
            <a:r>
              <a:rPr lang="en-US" altLang="zh-TW" sz="1100" b="0" i="0" u="none" strike="noStrike" cap="none" dirty="0" smtClean="0">
                <a:solidFill>
                  <a:srgbClr val="000000"/>
                </a:solidFill>
                <a:effectLst/>
                <a:latin typeface="Arial"/>
                <a:ea typeface="Arial"/>
                <a:cs typeface="Arial"/>
                <a:sym typeface="Arial"/>
              </a:rPr>
              <a:t>ZigBee </a:t>
            </a:r>
            <a:r>
              <a:rPr lang="zh-TW" altLang="en-US" sz="1100" b="0" i="0" u="none" strike="noStrike" cap="none" dirty="0" smtClean="0">
                <a:solidFill>
                  <a:srgbClr val="000000"/>
                </a:solidFill>
                <a:effectLst/>
                <a:latin typeface="Arial"/>
                <a:ea typeface="Arial"/>
                <a:cs typeface="Arial"/>
                <a:sym typeface="Arial"/>
              </a:rPr>
              <a:t>，可以跳躍多點來延伸網路的佈建範圍</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。其實這幾種協定要比較傳輸距離也不一定公平，畢竟各自使用的頻段並不一樣。</a:t>
            </a:r>
            <a:endParaRPr lang="en-US" altLang="zh-TW" sz="1100" b="0" i="0" u="none" strike="noStrike" cap="none" dirty="0" smtClean="0">
              <a:solidFill>
                <a:srgbClr val="000000"/>
              </a:solidFill>
              <a:effectLst/>
              <a:latin typeface="Arial"/>
              <a:ea typeface="Arial"/>
              <a:cs typeface="Arial"/>
              <a:sym typeface="Arial"/>
            </a:endParaRPr>
          </a:p>
          <a:p>
            <a:pPr marL="139700" indent="0">
              <a:buNone/>
            </a:pPr>
            <a:endParaRPr lang="en-US" altLang="zh-TW" sz="1100" b="0" i="0" u="none" strike="noStrike" cap="none" dirty="0" smtClean="0">
              <a:solidFill>
                <a:srgbClr val="000000"/>
              </a:solidFill>
              <a:effectLst/>
              <a:latin typeface="Arial"/>
              <a:cs typeface="Arial"/>
              <a:sym typeface="Arial"/>
            </a:endParaRPr>
          </a:p>
          <a:p>
            <a:pPr marL="139700" indent="0">
              <a:buNone/>
            </a:pPr>
            <a:endParaRPr lang="zh-TW" altLang="en-US" dirty="0"/>
          </a:p>
        </p:txBody>
      </p:sp>
    </p:spTree>
    <p:extLst>
      <p:ext uri="{BB962C8B-B14F-4D97-AF65-F5344CB8AC3E}">
        <p14:creationId xmlns:p14="http://schemas.microsoft.com/office/powerpoint/2010/main" val="1730421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endParaRPr lang="zh-TW" altLang="en-US" dirty="0" smtClean="0"/>
          </a:p>
          <a:p>
            <a:endParaRPr lang="zh-TW" altLang="en-US" dirty="0"/>
          </a:p>
        </p:txBody>
      </p:sp>
    </p:spTree>
    <p:extLst>
      <p:ext uri="{BB962C8B-B14F-4D97-AF65-F5344CB8AC3E}">
        <p14:creationId xmlns:p14="http://schemas.microsoft.com/office/powerpoint/2010/main" val="3440193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139700" indent="0">
              <a:buNone/>
            </a:pPr>
            <a:r>
              <a:rPr lang="en-US" altLang="zh-TW" sz="1100" b="0" i="0" u="none" strike="noStrike" cap="none" dirty="0" err="1" smtClean="0">
                <a:solidFill>
                  <a:srgbClr val="000000"/>
                </a:solidFill>
                <a:effectLst/>
                <a:latin typeface="Arial"/>
                <a:ea typeface="Arial"/>
                <a:cs typeface="Arial"/>
                <a:sym typeface="Arial"/>
              </a:rPr>
              <a:t>LoRa</a:t>
            </a:r>
            <a:r>
              <a:rPr lang="zh-TW" altLang="en-US" sz="1100" b="0" i="0" u="none" strike="noStrike" cap="none" dirty="0" smtClean="0">
                <a:solidFill>
                  <a:srgbClr val="000000"/>
                </a:solidFill>
                <a:effectLst/>
                <a:latin typeface="Arial"/>
                <a:ea typeface="Arial"/>
                <a:cs typeface="Arial"/>
                <a:sym typeface="Arial"/>
              </a:rPr>
              <a:t>有遠距離、低功耗以及低成本等優勢。</a:t>
            </a:r>
            <a:r>
              <a:rPr lang="en-US" altLang="zh-TW" sz="1100" b="0" i="0" u="none" strike="noStrike" cap="none" dirty="0" err="1" smtClean="0">
                <a:solidFill>
                  <a:srgbClr val="000000"/>
                </a:solidFill>
                <a:effectLst/>
                <a:latin typeface="Arial"/>
                <a:ea typeface="Arial"/>
                <a:cs typeface="Arial"/>
                <a:sym typeface="Arial"/>
              </a:rPr>
              <a:t>LoRa</a:t>
            </a:r>
            <a:r>
              <a:rPr lang="zh-TW" altLang="en-US" sz="1100" b="0" i="0" u="none" strike="noStrike" cap="none" dirty="0" smtClean="0">
                <a:solidFill>
                  <a:srgbClr val="000000"/>
                </a:solidFill>
                <a:effectLst/>
                <a:latin typeface="Arial"/>
                <a:ea typeface="Arial"/>
                <a:cs typeface="Arial"/>
                <a:sym typeface="Arial"/>
              </a:rPr>
              <a:t>的傳輸距離範圍長達</a:t>
            </a:r>
            <a:r>
              <a:rPr lang="en-US" altLang="zh-TW" sz="1100" b="0" i="0" u="none" strike="noStrike" cap="none" dirty="0" smtClean="0">
                <a:solidFill>
                  <a:srgbClr val="000000"/>
                </a:solidFill>
                <a:effectLst/>
                <a:latin typeface="Arial"/>
                <a:ea typeface="Arial"/>
                <a:cs typeface="Arial"/>
                <a:sym typeface="Arial"/>
              </a:rPr>
              <a:t>15</a:t>
            </a:r>
            <a:r>
              <a:rPr lang="zh-TW" altLang="en-US" sz="1100" b="0" i="0" u="none" strike="noStrike" cap="none" dirty="0" smtClean="0">
                <a:solidFill>
                  <a:srgbClr val="000000"/>
                </a:solidFill>
                <a:effectLst/>
                <a:latin typeface="Arial"/>
                <a:ea typeface="Arial"/>
                <a:cs typeface="Arial"/>
                <a:sym typeface="Arial"/>
              </a:rPr>
              <a:t>至</a:t>
            </a:r>
            <a:r>
              <a:rPr lang="en-US" altLang="zh-TW" sz="1100" b="0" i="0" u="none" strike="noStrike" cap="none" dirty="0" smtClean="0">
                <a:solidFill>
                  <a:srgbClr val="000000"/>
                </a:solidFill>
                <a:effectLst/>
                <a:latin typeface="Arial"/>
                <a:ea typeface="Arial"/>
                <a:cs typeface="Arial"/>
                <a:sym typeface="Arial"/>
              </a:rPr>
              <a:t>20</a:t>
            </a:r>
            <a:r>
              <a:rPr lang="zh-TW" altLang="en-US" sz="1100" b="0" i="0" u="none" strike="noStrike" cap="none" dirty="0" smtClean="0">
                <a:solidFill>
                  <a:srgbClr val="000000"/>
                </a:solidFill>
                <a:effectLst/>
                <a:latin typeface="Arial"/>
                <a:ea typeface="Arial"/>
                <a:cs typeface="Arial"/>
                <a:sym typeface="Arial"/>
              </a:rPr>
              <a:t>公里，低功耗的特性延長了電池使用壽命，免牌照的頻段、基礎設施以及節點</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終端的低成本，以上特性都使</a:t>
            </a:r>
            <a:r>
              <a:rPr lang="en-US" altLang="zh-TW" sz="1100" b="0" i="0" u="none" strike="noStrike" cap="none" dirty="0" err="1" smtClean="0">
                <a:solidFill>
                  <a:srgbClr val="000000"/>
                </a:solidFill>
                <a:effectLst/>
                <a:latin typeface="Arial"/>
                <a:ea typeface="Arial"/>
                <a:cs typeface="Arial"/>
                <a:sym typeface="Arial"/>
              </a:rPr>
              <a:t>LoRa</a:t>
            </a:r>
            <a:r>
              <a:rPr lang="zh-TW" altLang="en-US" sz="1100" b="0" i="0" u="none" strike="noStrike" cap="none" dirty="0" smtClean="0">
                <a:solidFill>
                  <a:srgbClr val="000000"/>
                </a:solidFill>
                <a:effectLst/>
                <a:latin typeface="Arial"/>
                <a:ea typeface="Arial"/>
                <a:cs typeface="Arial"/>
                <a:sym typeface="Arial"/>
              </a:rPr>
              <a:t>的使用成本大幅降低。</a:t>
            </a:r>
            <a:endParaRPr lang="en-US" altLang="zh-TW" sz="1100" b="0" i="0" u="none" strike="noStrike" cap="none" dirty="0" smtClean="0">
              <a:solidFill>
                <a:srgbClr val="000000"/>
              </a:solidFill>
              <a:effectLst/>
              <a:latin typeface="Arial"/>
              <a:ea typeface="Arial"/>
              <a:cs typeface="Arial"/>
              <a:sym typeface="Arial"/>
            </a:endParaRPr>
          </a:p>
          <a:p>
            <a:pPr marL="139700" indent="0">
              <a:buNone/>
            </a:pPr>
            <a:endParaRPr lang="en-US" altLang="zh-TW" sz="1100" b="0" i="0" u="none" strike="noStrike" cap="none" dirty="0" smtClean="0">
              <a:solidFill>
                <a:srgbClr val="000000"/>
              </a:solidFill>
              <a:effectLst/>
              <a:latin typeface="Arial"/>
              <a:cs typeface="Arial"/>
              <a:sym typeface="Arial"/>
            </a:endParaRPr>
          </a:p>
          <a:p>
            <a:pPr marL="139700" indent="0">
              <a:buNone/>
            </a:pPr>
            <a:endParaRPr lang="zh-TW" altLang="en-US" dirty="0"/>
          </a:p>
        </p:txBody>
      </p:sp>
    </p:spTree>
    <p:extLst>
      <p:ext uri="{BB962C8B-B14F-4D97-AF65-F5344CB8AC3E}">
        <p14:creationId xmlns:p14="http://schemas.microsoft.com/office/powerpoint/2010/main" val="1134923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fontAlgn="base">
              <a:buNone/>
            </a:pPr>
            <a:endParaRPr lang="en-US" altLang="zh-TW" sz="1100" b="0" i="0" u="none" strike="noStrike" cap="none" dirty="0" smtClean="0">
              <a:solidFill>
                <a:srgbClr val="000000"/>
              </a:solidFill>
              <a:effectLst/>
              <a:latin typeface="Arial"/>
              <a:ea typeface="Arial"/>
              <a:cs typeface="Arial"/>
              <a:sym typeface="Arial"/>
            </a:endParaRPr>
          </a:p>
          <a:p>
            <a:pPr marL="139700" indent="0" fontAlgn="base">
              <a:buNone/>
            </a:pPr>
            <a:endParaRPr lang="en-US" altLang="zh-TW" sz="1100" b="0" i="0" u="none" strike="noStrike" cap="none" dirty="0" smtClean="0">
              <a:solidFill>
                <a:srgbClr val="000000"/>
              </a:solidFill>
              <a:effectLst/>
              <a:latin typeface="Arial"/>
              <a:ea typeface="Arial"/>
              <a:cs typeface="Arial"/>
              <a:sym typeface="Arial"/>
            </a:endParaRPr>
          </a:p>
          <a:p>
            <a:pPr marL="139700" indent="0" fontAlgn="base">
              <a:buNone/>
            </a:pPr>
            <a:r>
              <a:rPr lang="en-US" altLang="zh-TW" sz="1100" b="0" i="0" u="none" strike="noStrike" cap="none" dirty="0" err="1" smtClean="0">
                <a:solidFill>
                  <a:srgbClr val="000000"/>
                </a:solidFill>
                <a:effectLst/>
                <a:latin typeface="Arial"/>
                <a:ea typeface="Arial"/>
                <a:cs typeface="Arial"/>
                <a:sym typeface="Arial"/>
              </a:rPr>
              <a:t>Sigfox</a:t>
            </a:r>
            <a:r>
              <a:rPr lang="zh-TW" altLang="en-US" sz="1100" b="0" i="0" u="none" strike="noStrike" cap="none" dirty="0" smtClean="0">
                <a:solidFill>
                  <a:srgbClr val="000000"/>
                </a:solidFill>
                <a:effectLst/>
                <a:latin typeface="Arial"/>
                <a:ea typeface="Arial"/>
                <a:cs typeface="Arial"/>
                <a:sym typeface="Arial"/>
              </a:rPr>
              <a:t>是一種低功耗廣域網路（</a:t>
            </a:r>
            <a:r>
              <a:rPr lang="en-US" altLang="zh-TW" sz="1100" b="0" i="0" u="none" strike="noStrike" cap="none" dirty="0" smtClean="0">
                <a:solidFill>
                  <a:srgbClr val="000000"/>
                </a:solidFill>
                <a:effectLst/>
                <a:latin typeface="Arial"/>
                <a:ea typeface="Arial"/>
                <a:cs typeface="Arial"/>
                <a:sym typeface="Arial"/>
              </a:rPr>
              <a:t>Low Power Wide Area Network</a:t>
            </a:r>
            <a:r>
              <a:rPr lang="zh-TW" altLang="en-US" sz="1100" b="0" i="0" u="none" strike="noStrike" cap="none" dirty="0" smtClean="0">
                <a:solidFill>
                  <a:srgbClr val="000000"/>
                </a:solidFill>
                <a:effectLst/>
                <a:latin typeface="Arial"/>
                <a:ea typeface="Arial"/>
                <a:cs typeface="Arial"/>
                <a:sym typeface="Arial"/>
              </a:rPr>
              <a:t>，簡稱</a:t>
            </a:r>
            <a:r>
              <a:rPr lang="en-US" altLang="zh-TW" sz="1100" b="0" i="0" u="none" strike="noStrike" cap="none" dirty="0" smtClean="0">
                <a:solidFill>
                  <a:srgbClr val="000000"/>
                </a:solidFill>
                <a:effectLst/>
                <a:latin typeface="Arial"/>
                <a:ea typeface="Arial"/>
                <a:cs typeface="Arial"/>
                <a:sym typeface="Arial"/>
              </a:rPr>
              <a:t>LPWAN</a:t>
            </a:r>
            <a:r>
              <a:rPr lang="zh-TW" altLang="en-US" sz="1100" b="0" i="0" u="none" strike="noStrike" cap="none" dirty="0" smtClean="0">
                <a:solidFill>
                  <a:srgbClr val="000000"/>
                </a:solidFill>
                <a:effectLst/>
                <a:latin typeface="Arial"/>
                <a:ea typeface="Arial"/>
                <a:cs typeface="Arial"/>
                <a:sym typeface="Arial"/>
              </a:rPr>
              <a:t>）規範，它採用</a:t>
            </a:r>
            <a:r>
              <a:rPr lang="en-US" altLang="zh-TW" sz="1100" b="0" i="0" u="none" strike="noStrike" cap="none" dirty="0" smtClean="0">
                <a:solidFill>
                  <a:srgbClr val="000000"/>
                </a:solidFill>
                <a:effectLst/>
                <a:latin typeface="Arial"/>
                <a:ea typeface="Arial"/>
                <a:cs typeface="Arial"/>
                <a:sym typeface="Arial"/>
              </a:rPr>
              <a:t>Sub-1 GHz ISM</a:t>
            </a:r>
            <a:r>
              <a:rPr lang="zh-TW" altLang="en-US" sz="1100" b="0" i="0" u="none" strike="noStrike" cap="none" dirty="0" smtClean="0">
                <a:solidFill>
                  <a:srgbClr val="000000"/>
                </a:solidFill>
                <a:effectLst/>
                <a:latin typeface="Arial"/>
                <a:ea typeface="Arial"/>
                <a:cs typeface="Arial"/>
                <a:sym typeface="Arial"/>
              </a:rPr>
              <a:t>頻段進行通訊，這種無線電波為運作頻率在</a:t>
            </a:r>
            <a:r>
              <a:rPr lang="en-US" altLang="zh-TW" sz="1100" b="0" i="0" u="none" strike="noStrike" cap="none" dirty="0" smtClean="0">
                <a:solidFill>
                  <a:srgbClr val="000000"/>
                </a:solidFill>
                <a:effectLst/>
                <a:latin typeface="Arial"/>
                <a:ea typeface="Arial"/>
                <a:cs typeface="Arial"/>
                <a:sym typeface="Arial"/>
              </a:rPr>
              <a:t>1GHz</a:t>
            </a:r>
            <a:r>
              <a:rPr lang="zh-TW" altLang="en-US" sz="1100" b="0" i="0" u="none" strike="noStrike" cap="none" dirty="0" smtClean="0">
                <a:solidFill>
                  <a:srgbClr val="000000"/>
                </a:solidFill>
                <a:effectLst/>
                <a:latin typeface="Arial"/>
                <a:ea typeface="Arial"/>
                <a:cs typeface="Arial"/>
                <a:sym typeface="Arial"/>
              </a:rPr>
              <a:t>以下的工業、科學和醫療專用波段，根據維基百科記載，使用這些頻段無需許可證或費用，只需要遵守一定的發射功率（一般低於</a:t>
            </a:r>
            <a:r>
              <a:rPr lang="en-US" altLang="zh-TW" sz="1100" b="0" i="0" u="none" strike="noStrike" cap="none" dirty="0" smtClean="0">
                <a:solidFill>
                  <a:srgbClr val="000000"/>
                </a:solidFill>
                <a:effectLst/>
                <a:latin typeface="Arial"/>
                <a:ea typeface="Arial"/>
                <a:cs typeface="Arial"/>
                <a:sym typeface="Arial"/>
              </a:rPr>
              <a:t>1W</a:t>
            </a:r>
            <a:r>
              <a:rPr lang="zh-TW" altLang="en-US" sz="1100" b="0" i="0" u="none" strike="noStrike" cap="none" dirty="0" smtClean="0">
                <a:solidFill>
                  <a:srgbClr val="000000"/>
                </a:solidFill>
                <a:effectLst/>
                <a:latin typeface="Arial"/>
                <a:ea typeface="Arial"/>
                <a:cs typeface="Arial"/>
                <a:sym typeface="Arial"/>
              </a:rPr>
              <a:t>），並且不要對其它頻段造成干擾即可。</a:t>
            </a:r>
          </a:p>
          <a:p>
            <a:pPr marL="139700" indent="0" fontAlgn="base">
              <a:buNone/>
            </a:pPr>
            <a:r>
              <a:rPr lang="zh-TW" altLang="en-US" sz="1100" b="0" i="0" u="none" strike="noStrike" cap="none" dirty="0" smtClean="0">
                <a:solidFill>
                  <a:srgbClr val="000000"/>
                </a:solidFill>
                <a:effectLst/>
                <a:latin typeface="Arial"/>
                <a:ea typeface="Arial"/>
                <a:cs typeface="Arial"/>
                <a:sym typeface="Arial"/>
              </a:rPr>
              <a:t>雖然</a:t>
            </a:r>
            <a:r>
              <a:rPr lang="en-US" altLang="zh-TW" sz="1100" b="0" i="0" u="none" strike="noStrike" cap="none" dirty="0" err="1" smtClean="0">
                <a:solidFill>
                  <a:srgbClr val="000000"/>
                </a:solidFill>
                <a:effectLst/>
                <a:latin typeface="Arial"/>
                <a:ea typeface="Arial"/>
                <a:cs typeface="Arial"/>
                <a:sym typeface="Arial"/>
              </a:rPr>
              <a:t>Sigfox</a:t>
            </a:r>
            <a:r>
              <a:rPr lang="zh-TW" altLang="en-US" sz="1100" b="0" i="0" u="none" strike="noStrike" cap="none" dirty="0" smtClean="0">
                <a:solidFill>
                  <a:srgbClr val="000000"/>
                </a:solidFill>
                <a:effectLst/>
                <a:latin typeface="Arial"/>
                <a:ea typeface="Arial"/>
                <a:cs typeface="Arial"/>
                <a:sym typeface="Arial"/>
              </a:rPr>
              <a:t>與</a:t>
            </a:r>
            <a:r>
              <a:rPr lang="en-US" altLang="zh-TW" sz="1100" b="0" i="0" u="none" strike="noStrike" cap="none" dirty="0" err="1" smtClean="0">
                <a:solidFill>
                  <a:srgbClr val="000000"/>
                </a:solidFill>
                <a:effectLst/>
                <a:latin typeface="Arial"/>
                <a:ea typeface="Arial"/>
                <a:cs typeface="Arial"/>
                <a:sym typeface="Arial"/>
              </a:rPr>
              <a:t>LoRa</a:t>
            </a:r>
            <a:r>
              <a:rPr lang="zh-TW" altLang="en-US" sz="1100" b="0" i="0" u="none" strike="noStrike" cap="none" dirty="0" smtClean="0">
                <a:solidFill>
                  <a:srgbClr val="000000"/>
                </a:solidFill>
                <a:effectLst/>
                <a:latin typeface="Arial"/>
                <a:ea typeface="Arial"/>
                <a:cs typeface="Arial"/>
                <a:sym typeface="Arial"/>
              </a:rPr>
              <a:t>一樣，採用不需額外申請、支付相關費用的非授權頻譜，但是它卻採用蜂巢式網路通訊硬體架構，和</a:t>
            </a:r>
            <a:r>
              <a:rPr lang="en-US" altLang="zh-TW" sz="1100" b="0" i="0" u="none" strike="noStrike" cap="none" dirty="0" smtClean="0">
                <a:solidFill>
                  <a:srgbClr val="000000"/>
                </a:solidFill>
                <a:effectLst/>
                <a:latin typeface="Arial"/>
                <a:ea typeface="Arial"/>
                <a:cs typeface="Arial"/>
                <a:sym typeface="Arial"/>
              </a:rPr>
              <a:t>NB-</a:t>
            </a:r>
            <a:r>
              <a:rPr lang="en-US" altLang="zh-TW" sz="1100" b="0" i="0" u="none" strike="noStrike" cap="none" dirty="0" err="1" smtClean="0">
                <a:solidFill>
                  <a:srgbClr val="000000"/>
                </a:solidFill>
                <a:effectLst/>
                <a:latin typeface="Arial"/>
                <a:ea typeface="Arial"/>
                <a:cs typeface="Arial"/>
                <a:sym typeface="Arial"/>
              </a:rPr>
              <a:t>IoT</a:t>
            </a:r>
            <a:r>
              <a:rPr lang="zh-TW" altLang="en-US" sz="1100" b="0" i="0" u="none" strike="noStrike" cap="none" dirty="0" smtClean="0">
                <a:solidFill>
                  <a:srgbClr val="000000"/>
                </a:solidFill>
                <a:effectLst/>
                <a:latin typeface="Arial"/>
                <a:ea typeface="Arial"/>
                <a:cs typeface="Arial"/>
                <a:sym typeface="Arial"/>
              </a:rPr>
              <a:t>一樣需要透過廠商搭建的基地台提供通訊服務，因此它的特性恰好夾在</a:t>
            </a:r>
            <a:r>
              <a:rPr lang="en-US" altLang="zh-TW" sz="1100" b="0" i="0" u="none" strike="noStrike" cap="none" dirty="0" err="1" smtClean="0">
                <a:solidFill>
                  <a:srgbClr val="000000"/>
                </a:solidFill>
                <a:effectLst/>
                <a:latin typeface="Arial"/>
                <a:ea typeface="Arial"/>
                <a:cs typeface="Arial"/>
                <a:sym typeface="Arial"/>
              </a:rPr>
              <a:t>LoRa</a:t>
            </a:r>
            <a:r>
              <a:rPr lang="zh-TW" altLang="en-US" sz="1100" b="0" i="0" u="none" strike="noStrike" cap="none" dirty="0" smtClean="0">
                <a:solidFill>
                  <a:srgbClr val="000000"/>
                </a:solidFill>
                <a:effectLst/>
                <a:latin typeface="Arial"/>
                <a:ea typeface="Arial"/>
                <a:cs typeface="Arial"/>
                <a:sym typeface="Arial"/>
              </a:rPr>
              <a:t>與</a:t>
            </a:r>
            <a:r>
              <a:rPr lang="en-US" altLang="zh-TW" sz="1100" b="0" i="0" u="none" strike="noStrike" cap="none" dirty="0" smtClean="0">
                <a:solidFill>
                  <a:srgbClr val="000000"/>
                </a:solidFill>
                <a:effectLst/>
                <a:latin typeface="Arial"/>
                <a:ea typeface="Arial"/>
                <a:cs typeface="Arial"/>
                <a:sym typeface="Arial"/>
              </a:rPr>
              <a:t>NB-</a:t>
            </a:r>
            <a:r>
              <a:rPr lang="en-US" altLang="zh-TW" sz="1100" b="0" i="0" u="none" strike="noStrike" cap="none" dirty="0" err="1" smtClean="0">
                <a:solidFill>
                  <a:srgbClr val="000000"/>
                </a:solidFill>
                <a:effectLst/>
                <a:latin typeface="Arial"/>
                <a:ea typeface="Arial"/>
                <a:cs typeface="Arial"/>
                <a:sym typeface="Arial"/>
              </a:rPr>
              <a:t>IoT</a:t>
            </a:r>
            <a:r>
              <a:rPr lang="zh-TW" altLang="en-US" sz="1100" b="0" i="0" u="none" strike="noStrike" cap="none" dirty="0" smtClean="0">
                <a:solidFill>
                  <a:srgbClr val="000000"/>
                </a:solidFill>
                <a:effectLst/>
                <a:latin typeface="Arial"/>
                <a:ea typeface="Arial"/>
                <a:cs typeface="Arial"/>
                <a:sym typeface="Arial"/>
              </a:rPr>
              <a:t>之間，具有位於兩者之間的布建成本與通訊品質。</a:t>
            </a:r>
            <a:endParaRPr lang="zh-TW" alt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997185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en-US" altLang="zh-TW" dirty="0" err="1" smtClean="0"/>
              <a:t>Sigfox</a:t>
            </a:r>
            <a:r>
              <a:rPr lang="zh-TW" altLang="en-US" dirty="0" smtClean="0"/>
              <a:t>的硬體基地台建築部分由專業廠商負責，使用者只需在電腦上利用</a:t>
            </a:r>
            <a:r>
              <a:rPr lang="en-US" altLang="zh-TW" dirty="0" err="1" smtClean="0"/>
              <a:t>Sigfox</a:t>
            </a:r>
            <a:r>
              <a:rPr lang="en-US" altLang="zh-TW" dirty="0" smtClean="0"/>
              <a:t> Could</a:t>
            </a:r>
            <a:r>
              <a:rPr lang="zh-TW" altLang="en-US" dirty="0" smtClean="0"/>
              <a:t>雲端服務平台，就能連線至物聯網裝置。</a:t>
            </a:r>
            <a:endParaRPr lang="zh-TW" altLang="en-US" dirty="0"/>
          </a:p>
        </p:txBody>
      </p:sp>
    </p:spTree>
    <p:extLst>
      <p:ext uri="{BB962C8B-B14F-4D97-AF65-F5344CB8AC3E}">
        <p14:creationId xmlns:p14="http://schemas.microsoft.com/office/powerpoint/2010/main" val="3723198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139700" indent="0">
              <a:buNone/>
            </a:pPr>
            <a:r>
              <a:rPr lang="en-US" altLang="zh-TW" sz="1100" b="0" i="0" u="none" strike="noStrike" cap="none" dirty="0" smtClean="0">
                <a:solidFill>
                  <a:srgbClr val="000000"/>
                </a:solidFill>
                <a:effectLst/>
                <a:latin typeface="Arial"/>
                <a:ea typeface="Arial"/>
                <a:cs typeface="Arial"/>
                <a:sym typeface="Arial"/>
              </a:rPr>
              <a:t>SIGFOX</a:t>
            </a:r>
            <a:r>
              <a:rPr lang="zh-TW" altLang="en-US" sz="1100" b="0" i="0" u="none" strike="noStrike" cap="none" dirty="0" smtClean="0">
                <a:solidFill>
                  <a:srgbClr val="000000"/>
                </a:solidFill>
                <a:effectLst/>
                <a:latin typeface="Arial"/>
                <a:ea typeface="Arial"/>
                <a:cs typeface="Arial"/>
                <a:sym typeface="Arial"/>
              </a:rPr>
              <a:t>是由</a:t>
            </a:r>
            <a:r>
              <a:rPr lang="en-US" altLang="zh-TW" sz="1100" b="0" i="0" u="none" strike="noStrike" cap="none" dirty="0" smtClean="0">
                <a:solidFill>
                  <a:srgbClr val="000000"/>
                </a:solidFill>
                <a:effectLst/>
                <a:latin typeface="Arial"/>
                <a:ea typeface="Arial"/>
                <a:cs typeface="Arial"/>
                <a:sym typeface="Arial"/>
              </a:rPr>
              <a:t>2009</a:t>
            </a:r>
            <a:r>
              <a:rPr lang="zh-TW" altLang="en-US" sz="1100" b="0" i="0" u="none" strike="noStrike" cap="none" dirty="0" smtClean="0">
                <a:solidFill>
                  <a:srgbClr val="000000"/>
                </a:solidFill>
                <a:effectLst/>
                <a:latin typeface="Arial"/>
                <a:ea typeface="Arial"/>
                <a:cs typeface="Arial"/>
                <a:sym typeface="Arial"/>
              </a:rPr>
              <a:t>年創立的法國公司</a:t>
            </a:r>
            <a:r>
              <a:rPr lang="en-US" altLang="zh-TW" sz="1100" b="0" i="0" u="none" strike="noStrike" cap="none" dirty="0" smtClean="0">
                <a:solidFill>
                  <a:srgbClr val="000000"/>
                </a:solidFill>
                <a:effectLst/>
                <a:latin typeface="Arial"/>
                <a:ea typeface="Arial"/>
                <a:cs typeface="Arial"/>
                <a:sym typeface="Arial"/>
              </a:rPr>
              <a:t>SIGFOX</a:t>
            </a:r>
            <a:r>
              <a:rPr lang="zh-TW" altLang="en-US" sz="1100" b="0" i="0" u="none" strike="noStrike" cap="none" dirty="0" smtClean="0">
                <a:solidFill>
                  <a:srgbClr val="000000"/>
                </a:solidFill>
                <a:effectLst/>
                <a:latin typeface="Arial"/>
                <a:ea typeface="Arial"/>
                <a:cs typeface="Arial"/>
                <a:sym typeface="Arial"/>
              </a:rPr>
              <a:t>所開發，該廠商從</a:t>
            </a:r>
            <a:r>
              <a:rPr lang="en-US" altLang="zh-TW" sz="1100" b="0" i="0" u="none" strike="noStrike" cap="none" dirty="0" smtClean="0">
                <a:solidFill>
                  <a:srgbClr val="000000"/>
                </a:solidFill>
                <a:effectLst/>
                <a:latin typeface="Arial"/>
                <a:ea typeface="Arial"/>
                <a:cs typeface="Arial"/>
                <a:sym typeface="Arial"/>
              </a:rPr>
              <a:t>2012</a:t>
            </a:r>
            <a:r>
              <a:rPr lang="zh-TW" altLang="en-US" sz="1100" b="0" i="0" u="none" strike="noStrike" cap="none" dirty="0" smtClean="0">
                <a:solidFill>
                  <a:srgbClr val="000000"/>
                </a:solidFill>
                <a:effectLst/>
                <a:latin typeface="Arial"/>
                <a:ea typeface="Arial"/>
                <a:cs typeface="Arial"/>
                <a:sym typeface="Arial"/>
              </a:rPr>
              <a:t>年開始推展</a:t>
            </a:r>
            <a:r>
              <a:rPr lang="en-US" altLang="zh-TW" sz="1100" b="0" i="0" u="none" strike="noStrike" cap="none" dirty="0" err="1" smtClean="0">
                <a:solidFill>
                  <a:srgbClr val="000000"/>
                </a:solidFill>
                <a:effectLst/>
                <a:latin typeface="Arial"/>
                <a:ea typeface="Arial"/>
                <a:cs typeface="Arial"/>
                <a:sym typeface="Arial"/>
              </a:rPr>
              <a:t>IoT</a:t>
            </a:r>
            <a:r>
              <a:rPr lang="zh-TW" altLang="en-US" sz="1100" b="0" i="0" u="none" strike="noStrike" cap="none" dirty="0" smtClean="0">
                <a:solidFill>
                  <a:srgbClr val="000000"/>
                </a:solidFill>
                <a:effectLst/>
                <a:latin typeface="Arial"/>
                <a:ea typeface="Arial"/>
                <a:cs typeface="Arial"/>
                <a:sym typeface="Arial"/>
              </a:rPr>
              <a:t>無線服務業務。</a:t>
            </a:r>
          </a:p>
          <a:p>
            <a:pPr marL="139700" indent="0">
              <a:buNone/>
            </a:pPr>
            <a:r>
              <a:rPr lang="zh-TW" altLang="en-US" sz="1100" b="0" i="0" u="none" strike="noStrike" cap="none" dirty="0" smtClean="0">
                <a:solidFill>
                  <a:srgbClr val="000000"/>
                </a:solidFill>
                <a:effectLst/>
                <a:latin typeface="Arial"/>
                <a:ea typeface="Arial"/>
                <a:cs typeface="Arial"/>
                <a:sym typeface="Arial"/>
              </a:rPr>
              <a:t>與其他</a:t>
            </a:r>
            <a:r>
              <a:rPr lang="en-US" altLang="zh-TW" sz="1100" b="0" i="0" u="none" strike="noStrike" cap="none" dirty="0" smtClean="0">
                <a:solidFill>
                  <a:srgbClr val="000000"/>
                </a:solidFill>
                <a:effectLst/>
                <a:latin typeface="Arial"/>
                <a:ea typeface="Arial"/>
                <a:cs typeface="Arial"/>
                <a:sym typeface="Arial"/>
              </a:rPr>
              <a:t>LPWAN</a:t>
            </a:r>
            <a:r>
              <a:rPr lang="zh-TW" altLang="en-US" sz="1100" b="0" i="0" u="none" strike="noStrike" cap="none" dirty="0" smtClean="0">
                <a:solidFill>
                  <a:srgbClr val="000000"/>
                </a:solidFill>
                <a:effectLst/>
                <a:latin typeface="Arial"/>
                <a:ea typeface="Arial"/>
                <a:cs typeface="Arial"/>
                <a:sym typeface="Arial"/>
              </a:rPr>
              <a:t>技術相較，</a:t>
            </a:r>
            <a:r>
              <a:rPr lang="en-US" altLang="zh-TW" sz="1100" b="0" i="0" u="none" strike="noStrike" cap="none" dirty="0" smtClean="0">
                <a:solidFill>
                  <a:srgbClr val="000000"/>
                </a:solidFill>
                <a:effectLst/>
                <a:latin typeface="Arial"/>
                <a:ea typeface="Arial"/>
                <a:cs typeface="Arial"/>
                <a:sym typeface="Arial"/>
              </a:rPr>
              <a:t>SIGFOX</a:t>
            </a:r>
            <a:r>
              <a:rPr lang="zh-TW" altLang="en-US" sz="1100" b="0" i="0" u="none" strike="noStrike" cap="none" dirty="0" smtClean="0">
                <a:solidFill>
                  <a:srgbClr val="000000"/>
                </a:solidFill>
                <a:effectLst/>
                <a:latin typeface="Arial"/>
                <a:ea typeface="Arial"/>
                <a:cs typeface="Arial"/>
                <a:sym typeface="Arial"/>
              </a:rPr>
              <a:t>是傳輸速率最低的技術，速度僅</a:t>
            </a:r>
            <a:r>
              <a:rPr lang="en-US" altLang="zh-TW" sz="1100" b="0" i="0" u="none" strike="noStrike" cap="none" dirty="0" smtClean="0">
                <a:solidFill>
                  <a:srgbClr val="000000"/>
                </a:solidFill>
                <a:effectLst/>
                <a:latin typeface="Arial"/>
                <a:ea typeface="Arial"/>
                <a:cs typeface="Arial"/>
                <a:sym typeface="Arial"/>
              </a:rPr>
              <a:t>100bits/s</a:t>
            </a:r>
            <a:r>
              <a:rPr lang="zh-TW" altLang="en-US" sz="1100" b="0" i="0" u="none" strike="noStrike" cap="none" dirty="0" smtClean="0">
                <a:solidFill>
                  <a:srgbClr val="000000"/>
                </a:solidFill>
                <a:effectLst/>
                <a:latin typeface="Arial"/>
                <a:ea typeface="Arial"/>
                <a:cs typeface="Arial"/>
                <a:sym typeface="Arial"/>
              </a:rPr>
              <a:t>，且每個裝置一天最多只能傳送</a:t>
            </a:r>
            <a:r>
              <a:rPr lang="en-US" altLang="zh-TW" sz="1100" b="0" i="0" u="none" strike="noStrike" cap="none" dirty="0" smtClean="0">
                <a:solidFill>
                  <a:srgbClr val="000000"/>
                </a:solidFill>
                <a:effectLst/>
                <a:latin typeface="Arial"/>
                <a:ea typeface="Arial"/>
                <a:cs typeface="Arial"/>
                <a:sym typeface="Arial"/>
              </a:rPr>
              <a:t>140</a:t>
            </a:r>
            <a:r>
              <a:rPr lang="zh-TW" altLang="en-US" sz="1100" b="0" i="0" u="none" strike="noStrike" cap="none" dirty="0" smtClean="0">
                <a:solidFill>
                  <a:srgbClr val="000000"/>
                </a:solidFill>
                <a:effectLst/>
                <a:latin typeface="Arial"/>
                <a:ea typeface="Arial"/>
                <a:cs typeface="Arial"/>
                <a:sym typeface="Arial"/>
              </a:rPr>
              <a:t>則訊息，每則訊息最大的容量為</a:t>
            </a:r>
            <a:r>
              <a:rPr lang="en-US" altLang="zh-TW" sz="1100" b="0" i="0" u="none" strike="noStrike" cap="none" dirty="0" smtClean="0">
                <a:solidFill>
                  <a:srgbClr val="000000"/>
                </a:solidFill>
                <a:effectLst/>
                <a:latin typeface="Arial"/>
                <a:ea typeface="Arial"/>
                <a:cs typeface="Arial"/>
                <a:sym typeface="Arial"/>
              </a:rPr>
              <a:t>12bytes</a:t>
            </a:r>
            <a:r>
              <a:rPr lang="zh-TW" altLang="en-US" sz="1100" b="0" i="0" u="none" strike="noStrike" cap="none" dirty="0" smtClean="0">
                <a:solidFill>
                  <a:srgbClr val="000000"/>
                </a:solidFill>
                <a:effectLst/>
                <a:latin typeface="Arial"/>
                <a:ea typeface="Arial"/>
                <a:cs typeface="Arial"/>
                <a:sym typeface="Arial"/>
              </a:rPr>
              <a:t>。由於降低了資訊傳輸量，因此就能大幅節省了物聯網裝置的電力消耗。例如，水錶、電表、路燈控制這類的應用，由於流量回報頻率每小時低於一次，就很適合</a:t>
            </a:r>
            <a:r>
              <a:rPr lang="en-US" altLang="zh-TW" sz="1100" b="0" i="0" u="none" strike="noStrike" cap="none" dirty="0" smtClean="0">
                <a:solidFill>
                  <a:srgbClr val="000000"/>
                </a:solidFill>
                <a:effectLst/>
                <a:latin typeface="Arial"/>
                <a:ea typeface="Arial"/>
                <a:cs typeface="Arial"/>
                <a:sym typeface="Arial"/>
              </a:rPr>
              <a:t>SIGFOX</a:t>
            </a:r>
            <a:r>
              <a:rPr lang="zh-TW" altLang="en-US" sz="1100" b="0" i="0" u="none" strike="noStrike" cap="none" dirty="0" smtClean="0">
                <a:solidFill>
                  <a:srgbClr val="000000"/>
                </a:solidFill>
                <a:effectLst/>
                <a:latin typeface="Arial"/>
                <a:ea typeface="Arial"/>
                <a:cs typeface="Arial"/>
                <a:sym typeface="Arial"/>
              </a:rPr>
              <a:t>應用。</a:t>
            </a:r>
          </a:p>
          <a:p>
            <a:pPr marL="139700" indent="0">
              <a:buNone/>
            </a:pPr>
            <a:r>
              <a:rPr lang="zh-TW" altLang="en-US" sz="1100" b="0" i="0" u="none" strike="noStrike" cap="none" dirty="0" smtClean="0">
                <a:solidFill>
                  <a:srgbClr val="000000"/>
                </a:solidFill>
                <a:effectLst/>
                <a:latin typeface="Arial"/>
                <a:ea typeface="Arial"/>
                <a:cs typeface="Arial"/>
                <a:sym typeface="Arial"/>
              </a:rPr>
              <a:t>以</a:t>
            </a:r>
            <a:r>
              <a:rPr lang="en-US" altLang="zh-TW" sz="1100" b="0" i="0" u="none" strike="noStrike" cap="none" dirty="0" smtClean="0">
                <a:solidFill>
                  <a:srgbClr val="000000"/>
                </a:solidFill>
                <a:effectLst/>
                <a:latin typeface="Arial"/>
                <a:ea typeface="Arial"/>
                <a:cs typeface="Arial"/>
                <a:sym typeface="Arial"/>
              </a:rPr>
              <a:t>SIGFOX</a:t>
            </a:r>
            <a:r>
              <a:rPr lang="zh-TW" altLang="en-US" sz="1100" b="0" i="0" u="none" strike="noStrike" cap="none" dirty="0" smtClean="0">
                <a:solidFill>
                  <a:srgbClr val="000000"/>
                </a:solidFill>
                <a:effectLst/>
                <a:latin typeface="Arial"/>
                <a:ea typeface="Arial"/>
                <a:cs typeface="Arial"/>
                <a:sym typeface="Arial"/>
              </a:rPr>
              <a:t>的智慧水錶應用為例，基本上水錶裝置僅上傳數據，不接收訊息。在沒有進行數據傳送的時候，水錶裝置就會處於休眠狀態，因此一顆三號電池就能夠使用十年。</a:t>
            </a:r>
          </a:p>
          <a:p>
            <a:pPr marL="139700" indent="0">
              <a:buNone/>
            </a:pPr>
            <a:r>
              <a:rPr lang="en-US" altLang="zh-TW" sz="1100" b="0" i="0" u="none" strike="noStrike" cap="none" dirty="0" smtClean="0">
                <a:solidFill>
                  <a:srgbClr val="000000"/>
                </a:solidFill>
                <a:effectLst/>
                <a:latin typeface="Arial"/>
                <a:ea typeface="Arial"/>
                <a:cs typeface="Arial"/>
                <a:sym typeface="Arial"/>
              </a:rPr>
              <a:t>SIGFOX</a:t>
            </a:r>
            <a:r>
              <a:rPr lang="zh-TW" altLang="en-US" sz="1100" b="0" i="0" u="none" strike="noStrike" cap="none" dirty="0" smtClean="0">
                <a:solidFill>
                  <a:srgbClr val="000000"/>
                </a:solidFill>
                <a:effectLst/>
                <a:latin typeface="Arial"/>
                <a:ea typeface="Arial"/>
                <a:cs typeface="Arial"/>
                <a:sym typeface="Arial"/>
              </a:rPr>
              <a:t>最大的特色在於建立一個全球共同的</a:t>
            </a:r>
            <a:r>
              <a:rPr lang="en-US" altLang="zh-TW" sz="1100" b="0" i="0" u="none" strike="noStrike" cap="none" dirty="0" err="1" smtClean="0">
                <a:solidFill>
                  <a:srgbClr val="000000"/>
                </a:solidFill>
                <a:effectLst/>
                <a:latin typeface="Arial"/>
                <a:ea typeface="Arial"/>
                <a:cs typeface="Arial"/>
                <a:sym typeface="Arial"/>
              </a:rPr>
              <a:t>IoT</a:t>
            </a:r>
            <a:r>
              <a:rPr lang="zh-TW" altLang="en-US" sz="1100" b="0" i="0" u="none" strike="noStrike" cap="none" dirty="0" smtClean="0">
                <a:solidFill>
                  <a:srgbClr val="000000"/>
                </a:solidFill>
                <a:effectLst/>
                <a:latin typeface="Arial"/>
                <a:ea typeface="Arial"/>
                <a:cs typeface="Arial"/>
                <a:sym typeface="Arial"/>
              </a:rPr>
              <a:t>網路，再透過各地特許的網路營運商</a:t>
            </a:r>
            <a:r>
              <a:rPr lang="en-US" altLang="zh-TW" sz="1100" b="0" i="0" u="none" strike="noStrike" cap="none" dirty="0" smtClean="0">
                <a:solidFill>
                  <a:srgbClr val="000000"/>
                </a:solidFill>
                <a:effectLst/>
                <a:latin typeface="Arial"/>
                <a:ea typeface="Arial"/>
                <a:cs typeface="Arial"/>
                <a:sym typeface="Arial"/>
              </a:rPr>
              <a:t>SNO</a:t>
            </a:r>
            <a:r>
              <a:rPr lang="zh-TW" altLang="en-US" sz="1100" b="0" i="0" u="none" strike="noStrike" cap="none" dirty="0" smtClean="0">
                <a:solidFill>
                  <a:srgbClr val="000000"/>
                </a:solidFill>
                <a:effectLst/>
                <a:latin typeface="Arial"/>
                <a:ea typeface="Arial"/>
                <a:cs typeface="Arial"/>
                <a:sym typeface="Arial"/>
              </a:rPr>
              <a:t>（</a:t>
            </a:r>
            <a:r>
              <a:rPr lang="en-US" altLang="zh-TW" sz="1100" b="0" i="0" u="none" strike="noStrike" cap="none" dirty="0" smtClean="0">
                <a:solidFill>
                  <a:srgbClr val="000000"/>
                </a:solidFill>
                <a:effectLst/>
                <a:latin typeface="Arial"/>
                <a:ea typeface="Arial"/>
                <a:cs typeface="Arial"/>
                <a:sym typeface="Arial"/>
              </a:rPr>
              <a:t>SIGFOX Network Operator</a:t>
            </a:r>
            <a:r>
              <a:rPr lang="zh-TW" altLang="en-US" sz="1100" b="0" i="0" u="none" strike="noStrike" cap="none" dirty="0" smtClean="0">
                <a:solidFill>
                  <a:srgbClr val="000000"/>
                </a:solidFill>
                <a:effectLst/>
                <a:latin typeface="Arial"/>
                <a:ea typeface="Arial"/>
                <a:cs typeface="Arial"/>
                <a:sym typeface="Arial"/>
              </a:rPr>
              <a:t>）提供服務，原則上單一地區由單一業者負責（例如，台灣特許營運商為</a:t>
            </a:r>
            <a:r>
              <a:rPr lang="en-US" altLang="zh-TW" sz="1100" b="0" i="0" u="none" strike="noStrike" cap="none" dirty="0" err="1" smtClean="0">
                <a:solidFill>
                  <a:srgbClr val="000000"/>
                </a:solidFill>
                <a:effectLst/>
                <a:latin typeface="Arial"/>
                <a:ea typeface="Arial"/>
                <a:cs typeface="Arial"/>
                <a:sym typeface="Arial"/>
              </a:rPr>
              <a:t>UnaBiz</a:t>
            </a:r>
            <a:r>
              <a:rPr lang="zh-TW" altLang="en-US" sz="1100" b="0" i="0" u="none" strike="noStrike" cap="none" dirty="0" smtClean="0">
                <a:solidFill>
                  <a:srgbClr val="000000"/>
                </a:solidFill>
                <a:effectLst/>
                <a:latin typeface="Arial"/>
                <a:ea typeface="Arial"/>
                <a:cs typeface="Arial"/>
                <a:sym typeface="Arial"/>
              </a:rPr>
              <a:t>）。</a:t>
            </a:r>
          </a:p>
          <a:p>
            <a:pPr marL="139700" indent="0">
              <a:buNone/>
            </a:pPr>
            <a:r>
              <a:rPr lang="zh-TW" altLang="en-US" sz="1100" b="0" i="0" u="none" strike="noStrike" cap="none" dirty="0" smtClean="0">
                <a:solidFill>
                  <a:srgbClr val="000000"/>
                </a:solidFill>
                <a:effectLst/>
                <a:latin typeface="Arial"/>
                <a:ea typeface="Arial"/>
                <a:cs typeface="Arial"/>
                <a:sym typeface="Arial"/>
              </a:rPr>
              <a:t>從下圖可知，</a:t>
            </a:r>
            <a:r>
              <a:rPr lang="en-US" altLang="zh-TW" sz="1100" b="0" i="0" u="none" strike="noStrike" cap="none" dirty="0" smtClean="0">
                <a:solidFill>
                  <a:srgbClr val="000000"/>
                </a:solidFill>
                <a:effectLst/>
                <a:latin typeface="Arial"/>
                <a:ea typeface="Arial"/>
                <a:cs typeface="Arial"/>
                <a:sym typeface="Arial"/>
              </a:rPr>
              <a:t>SIGFOX</a:t>
            </a:r>
            <a:r>
              <a:rPr lang="zh-TW" altLang="en-US" sz="1100" b="0" i="0" u="none" strike="noStrike" cap="none" dirty="0" smtClean="0">
                <a:solidFill>
                  <a:srgbClr val="000000"/>
                </a:solidFill>
                <a:effectLst/>
                <a:latin typeface="Arial"/>
                <a:ea typeface="Arial"/>
                <a:cs typeface="Arial"/>
                <a:sym typeface="Arial"/>
              </a:rPr>
              <a:t>所提供的服務並非僅有網路連線，客戶也可以選擇</a:t>
            </a:r>
            <a:r>
              <a:rPr lang="en-US" altLang="zh-TW" sz="1100" b="0" i="0" u="none" strike="noStrike" cap="none" dirty="0" smtClean="0">
                <a:solidFill>
                  <a:srgbClr val="000000"/>
                </a:solidFill>
                <a:effectLst/>
                <a:latin typeface="Arial"/>
                <a:ea typeface="Arial"/>
                <a:cs typeface="Arial"/>
                <a:sym typeface="Arial"/>
              </a:rPr>
              <a:t>SIGFOX</a:t>
            </a:r>
            <a:r>
              <a:rPr lang="zh-TW" altLang="en-US" sz="1100" b="0" i="0" u="none" strike="noStrike" cap="none" dirty="0" smtClean="0">
                <a:solidFill>
                  <a:srgbClr val="000000"/>
                </a:solidFill>
                <a:effectLst/>
                <a:latin typeface="Arial"/>
                <a:ea typeface="Arial"/>
                <a:cs typeface="Arial"/>
                <a:sym typeface="Arial"/>
              </a:rPr>
              <a:t>雲端服務。這麼一來，企業便無須擔心網路與資料儲存空間等基礎設施的建構，可以更專注於</a:t>
            </a:r>
            <a:r>
              <a:rPr lang="en-US" altLang="zh-TW" sz="1100" b="0" i="0" u="none" strike="noStrike" cap="none" dirty="0" err="1" smtClean="0">
                <a:solidFill>
                  <a:srgbClr val="000000"/>
                </a:solidFill>
                <a:effectLst/>
                <a:latin typeface="Arial"/>
                <a:ea typeface="Arial"/>
                <a:cs typeface="Arial"/>
                <a:sym typeface="Arial"/>
              </a:rPr>
              <a:t>IoT</a:t>
            </a:r>
            <a:r>
              <a:rPr lang="zh-TW" altLang="en-US" sz="1100" b="0" i="0" u="none" strike="noStrike" cap="none" dirty="0" smtClean="0">
                <a:solidFill>
                  <a:srgbClr val="000000"/>
                </a:solidFill>
                <a:effectLst/>
                <a:latin typeface="Arial"/>
                <a:ea typeface="Arial"/>
                <a:cs typeface="Arial"/>
                <a:sym typeface="Arial"/>
              </a:rPr>
              <a:t>服務的開發。</a:t>
            </a:r>
            <a:endParaRPr lang="en-US" altLang="zh-TW" sz="1100" b="0" i="0" u="none" strike="noStrike" cap="none" dirty="0" smtClean="0">
              <a:solidFill>
                <a:srgbClr val="000000"/>
              </a:solidFill>
              <a:effectLst/>
              <a:latin typeface="Arial"/>
              <a:ea typeface="Arial"/>
              <a:cs typeface="Arial"/>
              <a:sym typeface="Arial"/>
            </a:endParaRPr>
          </a:p>
          <a:p>
            <a:pPr marL="139700" indent="0">
              <a:buNone/>
            </a:pPr>
            <a:endParaRPr lang="en-US" altLang="zh-TW" sz="1100" b="0" i="0" u="none" strike="noStrike" cap="none" dirty="0" smtClean="0">
              <a:solidFill>
                <a:srgbClr val="000000"/>
              </a:solidFill>
              <a:effectLst/>
              <a:latin typeface="Arial"/>
              <a:ea typeface="Arial"/>
              <a:cs typeface="Arial"/>
              <a:sym typeface="Arial"/>
            </a:endParaRPr>
          </a:p>
          <a:p>
            <a:pPr marL="139700" indent="0">
              <a:buNone/>
            </a:pPr>
            <a:r>
              <a:rPr lang="zh-TW" altLang="en-US" sz="1100" b="0" i="0" u="none" strike="noStrike" cap="none" dirty="0" smtClean="0">
                <a:solidFill>
                  <a:srgbClr val="000000"/>
                </a:solidFill>
                <a:effectLst/>
                <a:latin typeface="Arial"/>
                <a:ea typeface="Arial"/>
                <a:cs typeface="Arial"/>
                <a:sym typeface="Arial"/>
              </a:rPr>
              <a:t>隨著</a:t>
            </a:r>
            <a:r>
              <a:rPr lang="en-US" altLang="zh-TW" sz="1100" b="0" i="0" u="none" strike="noStrike" cap="none" dirty="0" smtClean="0">
                <a:solidFill>
                  <a:srgbClr val="000000"/>
                </a:solidFill>
                <a:effectLst/>
                <a:latin typeface="Arial"/>
                <a:ea typeface="Arial"/>
                <a:cs typeface="Arial"/>
                <a:sym typeface="Arial"/>
              </a:rPr>
              <a:t>LPWAN</a:t>
            </a:r>
            <a:r>
              <a:rPr lang="zh-TW" altLang="en-US" sz="1100" b="0" i="0" u="none" strike="noStrike" cap="none" dirty="0" smtClean="0">
                <a:solidFill>
                  <a:srgbClr val="000000"/>
                </a:solidFill>
                <a:effectLst/>
                <a:latin typeface="Arial"/>
                <a:ea typeface="Arial"/>
                <a:cs typeface="Arial"/>
                <a:sym typeface="Arial"/>
              </a:rPr>
              <a:t>競爭越來越激烈，</a:t>
            </a:r>
            <a:r>
              <a:rPr lang="en-US" altLang="zh-TW" sz="1100" b="0" i="0" u="none" strike="noStrike" cap="none" dirty="0" smtClean="0">
                <a:solidFill>
                  <a:srgbClr val="000000"/>
                </a:solidFill>
                <a:effectLst/>
                <a:latin typeface="Arial"/>
                <a:ea typeface="Arial"/>
                <a:cs typeface="Arial"/>
                <a:sym typeface="Arial"/>
              </a:rPr>
              <a:t>SIGFOX</a:t>
            </a:r>
            <a:r>
              <a:rPr lang="zh-TW" altLang="en-US" sz="1100" b="0" i="0" u="none" strike="noStrike" cap="none" dirty="0" smtClean="0">
                <a:solidFill>
                  <a:srgbClr val="000000"/>
                </a:solidFill>
                <a:effectLst/>
                <a:latin typeface="Arial"/>
                <a:ea typeface="Arial"/>
                <a:cs typeface="Arial"/>
                <a:sym typeface="Arial"/>
              </a:rPr>
              <a:t>現階段最重要的目標莫過於基地台佈建了，目前全球已有</a:t>
            </a:r>
            <a:r>
              <a:rPr lang="en-US" altLang="zh-TW" sz="1100" b="0" i="0" u="none" strike="noStrike" cap="none" dirty="0" smtClean="0">
                <a:solidFill>
                  <a:srgbClr val="000000"/>
                </a:solidFill>
                <a:effectLst/>
                <a:latin typeface="Arial"/>
                <a:ea typeface="Arial"/>
                <a:cs typeface="Arial"/>
                <a:sym typeface="Arial"/>
              </a:rPr>
              <a:t>32</a:t>
            </a:r>
            <a:r>
              <a:rPr lang="zh-TW" altLang="en-US" sz="1100" b="0" i="0" u="none" strike="noStrike" cap="none" dirty="0" smtClean="0">
                <a:solidFill>
                  <a:srgbClr val="000000"/>
                </a:solidFill>
                <a:effectLst/>
                <a:latin typeface="Arial"/>
                <a:ea typeface="Arial"/>
                <a:cs typeface="Arial"/>
                <a:sym typeface="Arial"/>
              </a:rPr>
              <a:t>國推動佈建，例如法國、英國、西班牙、德國、荷蘭、美國等，並計畫於</a:t>
            </a:r>
            <a:r>
              <a:rPr lang="en-US" altLang="zh-TW" sz="1100" b="0" i="0" u="none" strike="noStrike" cap="none" dirty="0" smtClean="0">
                <a:solidFill>
                  <a:srgbClr val="000000"/>
                </a:solidFill>
                <a:effectLst/>
                <a:latin typeface="Arial"/>
                <a:ea typeface="Arial"/>
                <a:cs typeface="Arial"/>
                <a:sym typeface="Arial"/>
              </a:rPr>
              <a:t>2018</a:t>
            </a:r>
            <a:r>
              <a:rPr lang="zh-TW" altLang="en-US" sz="1100" b="0" i="0" u="none" strike="noStrike" cap="none" dirty="0" smtClean="0">
                <a:solidFill>
                  <a:srgbClr val="000000"/>
                </a:solidFill>
                <a:effectLst/>
                <a:latin typeface="Arial"/>
                <a:ea typeface="Arial"/>
                <a:cs typeface="Arial"/>
                <a:sym typeface="Arial"/>
              </a:rPr>
              <a:t>年將網路布建推進到</a:t>
            </a:r>
            <a:r>
              <a:rPr lang="en-US" altLang="zh-TW" sz="1100" b="0" i="0" u="none" strike="noStrike" cap="none" dirty="0" smtClean="0">
                <a:solidFill>
                  <a:srgbClr val="000000"/>
                </a:solidFill>
                <a:effectLst/>
                <a:latin typeface="Arial"/>
                <a:ea typeface="Arial"/>
                <a:cs typeface="Arial"/>
                <a:sym typeface="Arial"/>
              </a:rPr>
              <a:t>60</a:t>
            </a:r>
            <a:r>
              <a:rPr lang="zh-TW" altLang="en-US" sz="1100" b="0" i="0" u="none" strike="noStrike" cap="none" dirty="0" smtClean="0">
                <a:solidFill>
                  <a:srgbClr val="000000"/>
                </a:solidFill>
                <a:effectLst/>
                <a:latin typeface="Arial"/>
                <a:ea typeface="Arial"/>
                <a:cs typeface="Arial"/>
                <a:sym typeface="Arial"/>
              </a:rPr>
              <a:t>個國家。</a:t>
            </a:r>
          </a:p>
          <a:p>
            <a:pPr marL="139700" indent="0">
              <a:buNone/>
            </a:pPr>
            <a:r>
              <a:rPr lang="en-US" altLang="zh-TW" sz="1100" b="0" i="0" u="none" strike="noStrike" cap="none" dirty="0" smtClean="0">
                <a:solidFill>
                  <a:srgbClr val="000000"/>
                </a:solidFill>
                <a:effectLst/>
                <a:latin typeface="Arial"/>
                <a:ea typeface="Arial"/>
                <a:cs typeface="Arial"/>
                <a:sym typeface="Arial"/>
              </a:rPr>
              <a:t>SIGFOX</a:t>
            </a:r>
            <a:r>
              <a:rPr lang="zh-TW" altLang="en-US" sz="1100" b="0" i="0" u="none" strike="noStrike" cap="none" dirty="0" smtClean="0">
                <a:solidFill>
                  <a:srgbClr val="000000"/>
                </a:solidFill>
                <a:effectLst/>
                <a:latin typeface="Arial"/>
                <a:ea typeface="Arial"/>
                <a:cs typeface="Arial"/>
                <a:sym typeface="Arial"/>
              </a:rPr>
              <a:t>技術雖然不像</a:t>
            </a:r>
            <a:r>
              <a:rPr lang="en-US" altLang="zh-TW" sz="1100" b="0" i="0" u="none" strike="noStrike" cap="none" dirty="0" err="1" smtClean="0">
                <a:solidFill>
                  <a:srgbClr val="000000"/>
                </a:solidFill>
                <a:effectLst/>
                <a:latin typeface="Arial"/>
                <a:ea typeface="Arial"/>
                <a:cs typeface="Arial"/>
                <a:sym typeface="Arial"/>
              </a:rPr>
              <a:t>LoRa</a:t>
            </a:r>
            <a:r>
              <a:rPr lang="zh-TW" altLang="en-US" sz="1100" b="0" i="0" u="none" strike="noStrike" cap="none" dirty="0" smtClean="0">
                <a:solidFill>
                  <a:srgbClr val="000000"/>
                </a:solidFill>
                <a:effectLst/>
                <a:latin typeface="Arial"/>
                <a:ea typeface="Arial"/>
                <a:cs typeface="Arial"/>
                <a:sym typeface="Arial"/>
              </a:rPr>
              <a:t>有許多</a:t>
            </a:r>
            <a:r>
              <a:rPr lang="en-US" altLang="zh-TW" sz="1100" b="0" i="0" u="none" strike="noStrike" cap="none" dirty="0" smtClean="0">
                <a:solidFill>
                  <a:srgbClr val="000000"/>
                </a:solidFill>
                <a:effectLst/>
                <a:latin typeface="Arial"/>
                <a:ea typeface="Arial"/>
                <a:cs typeface="Arial"/>
                <a:sym typeface="Arial"/>
              </a:rPr>
              <a:t>ICT</a:t>
            </a:r>
            <a:r>
              <a:rPr lang="zh-TW" altLang="en-US" sz="1100" b="0" i="0" u="none" strike="noStrike" cap="none" dirty="0" smtClean="0">
                <a:solidFill>
                  <a:srgbClr val="000000"/>
                </a:solidFill>
                <a:effectLst/>
                <a:latin typeface="Arial"/>
                <a:ea typeface="Arial"/>
                <a:cs typeface="Arial"/>
                <a:sym typeface="Arial"/>
              </a:rPr>
              <a:t>大廠投入、也不如</a:t>
            </a:r>
            <a:r>
              <a:rPr lang="en-US" altLang="zh-TW" sz="1100" b="0" i="0" u="none" strike="noStrike" cap="none" dirty="0" smtClean="0">
                <a:solidFill>
                  <a:srgbClr val="000000"/>
                </a:solidFill>
                <a:effectLst/>
                <a:latin typeface="Arial"/>
                <a:ea typeface="Arial"/>
                <a:cs typeface="Arial"/>
                <a:sym typeface="Arial"/>
              </a:rPr>
              <a:t>NB-</a:t>
            </a:r>
            <a:r>
              <a:rPr lang="en-US" altLang="zh-TW" sz="1100" b="0" i="0" u="none" strike="noStrike" cap="none" dirty="0" err="1" smtClean="0">
                <a:solidFill>
                  <a:srgbClr val="000000"/>
                </a:solidFill>
                <a:effectLst/>
                <a:latin typeface="Arial"/>
                <a:ea typeface="Arial"/>
                <a:cs typeface="Arial"/>
                <a:sym typeface="Arial"/>
              </a:rPr>
              <a:t>IoT</a:t>
            </a:r>
            <a:r>
              <a:rPr lang="zh-TW" altLang="en-US" sz="1100" b="0" i="0" u="none" strike="noStrike" cap="none" dirty="0" smtClean="0">
                <a:solidFill>
                  <a:srgbClr val="000000"/>
                </a:solidFill>
                <a:effectLst/>
                <a:latin typeface="Arial"/>
                <a:ea typeface="Arial"/>
                <a:cs typeface="Arial"/>
                <a:sym typeface="Arial"/>
              </a:rPr>
              <a:t>獲得市場廣泛注意，但由於</a:t>
            </a:r>
            <a:r>
              <a:rPr lang="en-US" altLang="zh-TW" sz="1100" b="0" i="0" u="none" strike="noStrike" cap="none" dirty="0" smtClean="0">
                <a:solidFill>
                  <a:srgbClr val="000000"/>
                </a:solidFill>
                <a:effectLst/>
                <a:latin typeface="Arial"/>
                <a:ea typeface="Arial"/>
                <a:cs typeface="Arial"/>
                <a:sym typeface="Arial"/>
              </a:rPr>
              <a:t>SIGFOX</a:t>
            </a:r>
            <a:r>
              <a:rPr lang="zh-TW" altLang="en-US" sz="1100" b="0" i="0" u="none" strike="noStrike" cap="none" dirty="0" smtClean="0">
                <a:solidFill>
                  <a:srgbClr val="000000"/>
                </a:solidFill>
                <a:effectLst/>
                <a:latin typeface="Arial"/>
                <a:ea typeface="Arial"/>
                <a:cs typeface="Arial"/>
                <a:sym typeface="Arial"/>
              </a:rPr>
              <a:t>上游技術</a:t>
            </a:r>
            <a:r>
              <a:rPr lang="en-US" altLang="zh-TW" sz="1100" b="0" i="0" u="none" strike="noStrike" cap="none" dirty="0" smtClean="0">
                <a:solidFill>
                  <a:srgbClr val="000000"/>
                </a:solidFill>
                <a:effectLst/>
                <a:latin typeface="Arial"/>
                <a:ea typeface="Arial"/>
                <a:cs typeface="Arial"/>
                <a:sym typeface="Arial"/>
              </a:rPr>
              <a:t>IP</a:t>
            </a:r>
            <a:r>
              <a:rPr lang="zh-TW" altLang="en-US" sz="1100" b="0" i="0" u="none" strike="noStrike" cap="none" dirty="0" smtClean="0">
                <a:solidFill>
                  <a:srgbClr val="000000"/>
                </a:solidFill>
                <a:effectLst/>
                <a:latin typeface="Arial"/>
                <a:ea typeface="Arial"/>
                <a:cs typeface="Arial"/>
                <a:sym typeface="Arial"/>
              </a:rPr>
              <a:t>免費授權的策略，吸引了許多廠商加入</a:t>
            </a:r>
            <a:r>
              <a:rPr lang="en-US" altLang="zh-TW" sz="1100" b="0" i="0" u="none" strike="noStrike" cap="none" dirty="0" smtClean="0">
                <a:solidFill>
                  <a:srgbClr val="000000"/>
                </a:solidFill>
                <a:effectLst/>
                <a:latin typeface="Arial"/>
                <a:ea typeface="Arial"/>
                <a:cs typeface="Arial"/>
                <a:sym typeface="Arial"/>
              </a:rPr>
              <a:t>SIGFOX</a:t>
            </a:r>
            <a:r>
              <a:rPr lang="zh-TW" altLang="en-US" sz="1100" b="0" i="0" u="none" strike="noStrike" cap="none" dirty="0" smtClean="0">
                <a:solidFill>
                  <a:srgbClr val="000000"/>
                </a:solidFill>
                <a:effectLst/>
                <a:latin typeface="Arial"/>
                <a:ea typeface="Arial"/>
                <a:cs typeface="Arial"/>
                <a:sym typeface="Arial"/>
              </a:rPr>
              <a:t>生態系，包含上游的晶片、模組製造、系統整合、專業代工設計與生產、平台服務、通路等等。目前</a:t>
            </a:r>
            <a:r>
              <a:rPr lang="en-US" altLang="zh-TW" sz="1100" b="0" i="0" u="none" strike="noStrike" cap="none" dirty="0" smtClean="0">
                <a:solidFill>
                  <a:srgbClr val="000000"/>
                </a:solidFill>
                <a:effectLst/>
                <a:latin typeface="Arial"/>
                <a:ea typeface="Arial"/>
                <a:cs typeface="Arial"/>
                <a:sym typeface="Arial"/>
              </a:rPr>
              <a:t>SIGFOX</a:t>
            </a:r>
            <a:r>
              <a:rPr lang="zh-TW" altLang="en-US" sz="1100" b="0" i="0" u="none" strike="noStrike" cap="none" dirty="0" smtClean="0">
                <a:solidFill>
                  <a:srgbClr val="000000"/>
                </a:solidFill>
                <a:effectLst/>
                <a:latin typeface="Arial"/>
                <a:ea typeface="Arial"/>
                <a:cs typeface="Arial"/>
                <a:sym typeface="Arial"/>
              </a:rPr>
              <a:t>已有</a:t>
            </a:r>
            <a:r>
              <a:rPr lang="en-US" altLang="zh-TW" sz="1100" b="0" i="0" u="none" strike="noStrike" cap="none" dirty="0" smtClean="0">
                <a:solidFill>
                  <a:srgbClr val="000000"/>
                </a:solidFill>
                <a:effectLst/>
                <a:latin typeface="Arial"/>
                <a:ea typeface="Arial"/>
                <a:cs typeface="Arial"/>
                <a:sym typeface="Arial"/>
              </a:rPr>
              <a:t>71</a:t>
            </a:r>
            <a:r>
              <a:rPr lang="zh-TW" altLang="en-US" sz="1100" b="0" i="0" u="none" strike="noStrike" cap="none" dirty="0" smtClean="0">
                <a:solidFill>
                  <a:srgbClr val="000000"/>
                </a:solidFill>
                <a:effectLst/>
                <a:latin typeface="Arial"/>
                <a:ea typeface="Arial"/>
                <a:cs typeface="Arial"/>
                <a:sym typeface="Arial"/>
              </a:rPr>
              <a:t>個設備製造夥伴、</a:t>
            </a:r>
            <a:r>
              <a:rPr lang="en-US" altLang="zh-TW" sz="1100" b="0" i="0" u="none" strike="noStrike" cap="none" dirty="0" smtClean="0">
                <a:solidFill>
                  <a:srgbClr val="000000"/>
                </a:solidFill>
                <a:effectLst/>
                <a:latin typeface="Arial"/>
                <a:ea typeface="Arial"/>
                <a:cs typeface="Arial"/>
                <a:sym typeface="Arial"/>
              </a:rPr>
              <a:t>49</a:t>
            </a:r>
            <a:r>
              <a:rPr lang="zh-TW" altLang="en-US" sz="1100" b="0" i="0" u="none" strike="noStrike" cap="none" dirty="0" smtClean="0">
                <a:solidFill>
                  <a:srgbClr val="000000"/>
                </a:solidFill>
                <a:effectLst/>
                <a:latin typeface="Arial"/>
                <a:ea typeface="Arial"/>
                <a:cs typeface="Arial"/>
                <a:sym typeface="Arial"/>
              </a:rPr>
              <a:t>個</a:t>
            </a:r>
            <a:r>
              <a:rPr lang="en-US" altLang="zh-TW" sz="1100" b="0" i="0" u="none" strike="noStrike" cap="none" dirty="0" err="1" smtClean="0">
                <a:solidFill>
                  <a:srgbClr val="000000"/>
                </a:solidFill>
                <a:effectLst/>
                <a:latin typeface="Arial"/>
                <a:ea typeface="Arial"/>
                <a:cs typeface="Arial"/>
                <a:sym typeface="Arial"/>
              </a:rPr>
              <a:t>IoT</a:t>
            </a:r>
            <a:r>
              <a:rPr lang="zh-TW" altLang="en-US" sz="1100" b="0" i="0" u="none" strike="noStrike" cap="none" dirty="0" smtClean="0">
                <a:solidFill>
                  <a:srgbClr val="000000"/>
                </a:solidFill>
                <a:effectLst/>
                <a:latin typeface="Arial"/>
                <a:ea typeface="Arial"/>
                <a:cs typeface="Arial"/>
                <a:sym typeface="Arial"/>
              </a:rPr>
              <a:t>平台供應商、</a:t>
            </a:r>
            <a:r>
              <a:rPr lang="en-US" altLang="zh-TW" sz="1100" b="0" i="0" u="none" strike="noStrike" cap="none" dirty="0" smtClean="0">
                <a:solidFill>
                  <a:srgbClr val="000000"/>
                </a:solidFill>
                <a:effectLst/>
                <a:latin typeface="Arial"/>
                <a:ea typeface="Arial"/>
                <a:cs typeface="Arial"/>
                <a:sym typeface="Arial"/>
              </a:rPr>
              <a:t>8</a:t>
            </a:r>
            <a:r>
              <a:rPr lang="zh-TW" altLang="en-US" sz="1100" b="0" i="0" u="none" strike="noStrike" cap="none" dirty="0" smtClean="0">
                <a:solidFill>
                  <a:srgbClr val="000000"/>
                </a:solidFill>
                <a:effectLst/>
                <a:latin typeface="Arial"/>
                <a:ea typeface="Arial"/>
                <a:cs typeface="Arial"/>
                <a:sym typeface="Arial"/>
              </a:rPr>
              <a:t>家晶片供應商、</a:t>
            </a:r>
            <a:r>
              <a:rPr lang="en-US" altLang="zh-TW" sz="1100" b="0" i="0" u="none" strike="noStrike" cap="none" dirty="0" smtClean="0">
                <a:solidFill>
                  <a:srgbClr val="000000"/>
                </a:solidFill>
                <a:effectLst/>
                <a:latin typeface="Arial"/>
                <a:ea typeface="Arial"/>
                <a:cs typeface="Arial"/>
                <a:sym typeface="Arial"/>
              </a:rPr>
              <a:t>15</a:t>
            </a:r>
            <a:r>
              <a:rPr lang="zh-TW" altLang="en-US" sz="1100" b="0" i="0" u="none" strike="noStrike" cap="none" dirty="0" smtClean="0">
                <a:solidFill>
                  <a:srgbClr val="000000"/>
                </a:solidFill>
                <a:effectLst/>
                <a:latin typeface="Arial"/>
                <a:ea typeface="Arial"/>
                <a:cs typeface="Arial"/>
                <a:sym typeface="Arial"/>
              </a:rPr>
              <a:t>個模組廠商、</a:t>
            </a:r>
            <a:r>
              <a:rPr lang="en-US" altLang="zh-TW" sz="1100" b="0" i="0" u="none" strike="noStrike" cap="none" dirty="0" smtClean="0">
                <a:solidFill>
                  <a:srgbClr val="000000"/>
                </a:solidFill>
                <a:effectLst/>
                <a:latin typeface="Arial"/>
                <a:ea typeface="Arial"/>
                <a:cs typeface="Arial"/>
                <a:sym typeface="Arial"/>
              </a:rPr>
              <a:t>30</a:t>
            </a:r>
            <a:r>
              <a:rPr lang="zh-TW" altLang="en-US" sz="1100" b="0" i="0" u="none" strike="noStrike" cap="none" dirty="0" smtClean="0">
                <a:solidFill>
                  <a:srgbClr val="000000"/>
                </a:solidFill>
                <a:effectLst/>
                <a:latin typeface="Arial"/>
                <a:ea typeface="Arial"/>
                <a:cs typeface="Arial"/>
                <a:sym typeface="Arial"/>
              </a:rPr>
              <a:t>家軟體與設計服務業者，以及</a:t>
            </a:r>
            <a:r>
              <a:rPr lang="en-US" altLang="zh-TW" sz="1100" b="0" i="0" u="none" strike="noStrike" cap="none" dirty="0" smtClean="0">
                <a:solidFill>
                  <a:srgbClr val="000000"/>
                </a:solidFill>
                <a:effectLst/>
                <a:latin typeface="Arial"/>
                <a:ea typeface="Arial"/>
                <a:cs typeface="Arial"/>
                <a:sym typeface="Arial"/>
              </a:rPr>
              <a:t>4</a:t>
            </a:r>
            <a:r>
              <a:rPr lang="zh-TW" altLang="en-US" sz="1100" b="0" i="0" u="none" strike="noStrike" cap="none" dirty="0" smtClean="0">
                <a:solidFill>
                  <a:srgbClr val="000000"/>
                </a:solidFill>
                <a:effectLst/>
                <a:latin typeface="Arial"/>
                <a:ea typeface="Arial"/>
                <a:cs typeface="Arial"/>
                <a:sym typeface="Arial"/>
              </a:rPr>
              <a:t>個育成</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創投業者。其中晶片供應商包括德州儀器</a:t>
            </a:r>
            <a:r>
              <a:rPr lang="en-US" altLang="zh-TW" sz="1100" b="0" i="0" u="none" strike="noStrike" cap="none" dirty="0" smtClean="0">
                <a:solidFill>
                  <a:srgbClr val="000000"/>
                </a:solidFill>
                <a:effectLst/>
                <a:latin typeface="Arial"/>
                <a:ea typeface="Arial"/>
                <a:cs typeface="Arial"/>
                <a:sym typeface="Arial"/>
              </a:rPr>
              <a:t>(TI)</a:t>
            </a:r>
            <a:r>
              <a:rPr lang="zh-TW" altLang="en-US" sz="1100" b="0" i="0" u="none" strike="noStrike" cap="none" dirty="0" smtClean="0">
                <a:solidFill>
                  <a:srgbClr val="000000"/>
                </a:solidFill>
                <a:effectLst/>
                <a:latin typeface="Arial"/>
                <a:ea typeface="Arial"/>
                <a:cs typeface="Arial"/>
                <a:sym typeface="Arial"/>
              </a:rPr>
              <a:t>、意法半導體</a:t>
            </a:r>
            <a:r>
              <a:rPr lang="en-US" altLang="zh-TW" sz="1100" b="0" i="0" u="none" strike="noStrike" cap="none" dirty="0" smtClean="0">
                <a:solidFill>
                  <a:srgbClr val="000000"/>
                </a:solidFill>
                <a:effectLst/>
                <a:latin typeface="Arial"/>
                <a:ea typeface="Arial"/>
                <a:cs typeface="Arial"/>
                <a:sym typeface="Arial"/>
              </a:rPr>
              <a:t>(ST)</a:t>
            </a:r>
            <a:r>
              <a:rPr lang="zh-TW" altLang="en-US" sz="1100" b="0" i="0" u="none" strike="noStrike" cap="none" dirty="0" smtClean="0">
                <a:solidFill>
                  <a:srgbClr val="000000"/>
                </a:solidFill>
                <a:effectLst/>
                <a:latin typeface="Arial"/>
                <a:ea typeface="Arial"/>
                <a:cs typeface="Arial"/>
                <a:sym typeface="Arial"/>
              </a:rPr>
              <a:t>、芯科</a:t>
            </a:r>
            <a:r>
              <a:rPr lang="en-US" altLang="zh-TW" sz="1100" b="0" i="0" u="none" strike="noStrike" cap="none" dirty="0" smtClean="0">
                <a:solidFill>
                  <a:srgbClr val="000000"/>
                </a:solidFill>
                <a:effectLst/>
                <a:latin typeface="Arial"/>
                <a:ea typeface="Arial"/>
                <a:cs typeface="Arial"/>
                <a:sym typeface="Arial"/>
              </a:rPr>
              <a:t>(Silicon Labs)</a:t>
            </a:r>
            <a:r>
              <a:rPr lang="zh-TW" altLang="en-US" sz="1100" b="0" i="0" u="none" strike="noStrike" cap="none" dirty="0" smtClean="0">
                <a:solidFill>
                  <a:srgbClr val="000000"/>
                </a:solidFill>
                <a:effectLst/>
                <a:latin typeface="Arial"/>
                <a:ea typeface="Arial"/>
                <a:cs typeface="Arial"/>
                <a:sym typeface="Arial"/>
              </a:rPr>
              <a:t>、安森美</a:t>
            </a:r>
            <a:r>
              <a:rPr lang="en-US" altLang="zh-TW" sz="1100" b="0" i="0" u="none" strike="noStrike" cap="none" dirty="0" smtClean="0">
                <a:solidFill>
                  <a:srgbClr val="000000"/>
                </a:solidFill>
                <a:effectLst/>
                <a:latin typeface="Arial"/>
                <a:ea typeface="Arial"/>
                <a:cs typeface="Arial"/>
                <a:sym typeface="Arial"/>
              </a:rPr>
              <a:t>(On-Semi)</a:t>
            </a:r>
            <a:r>
              <a:rPr lang="zh-TW" altLang="en-US" sz="1100" b="0" i="0" u="none" strike="noStrike" cap="none" dirty="0" smtClean="0">
                <a:solidFill>
                  <a:srgbClr val="000000"/>
                </a:solidFill>
                <a:effectLst/>
                <a:latin typeface="Arial"/>
                <a:ea typeface="Arial"/>
                <a:cs typeface="Arial"/>
                <a:sym typeface="Arial"/>
              </a:rPr>
              <a:t>、恩智浦</a:t>
            </a:r>
            <a:r>
              <a:rPr lang="en-US" altLang="zh-TW" sz="1100" b="0" i="0" u="none" strike="noStrike" cap="none" dirty="0" smtClean="0">
                <a:solidFill>
                  <a:srgbClr val="000000"/>
                </a:solidFill>
                <a:effectLst/>
                <a:latin typeface="Arial"/>
                <a:ea typeface="Arial"/>
                <a:cs typeface="Arial"/>
                <a:sym typeface="Arial"/>
              </a:rPr>
              <a:t>(NXP)</a:t>
            </a:r>
            <a:r>
              <a:rPr lang="zh-TW" altLang="en-US" sz="1100" b="0" i="0" u="none" strike="noStrike" cap="none" dirty="0" smtClean="0">
                <a:solidFill>
                  <a:srgbClr val="000000"/>
                </a:solidFill>
                <a:effectLst/>
                <a:latin typeface="Arial"/>
                <a:ea typeface="Arial"/>
                <a:cs typeface="Arial"/>
                <a:sym typeface="Arial"/>
              </a:rPr>
              <a:t>、</a:t>
            </a:r>
            <a:r>
              <a:rPr lang="en-US" altLang="zh-TW" sz="1100" b="0" i="0" u="none" strike="noStrike" cap="none" dirty="0" err="1" smtClean="0">
                <a:solidFill>
                  <a:srgbClr val="000000"/>
                </a:solidFill>
                <a:effectLst/>
                <a:latin typeface="Arial"/>
                <a:ea typeface="Arial"/>
                <a:cs typeface="Arial"/>
                <a:sym typeface="Arial"/>
              </a:rPr>
              <a:t>Ethertronics</a:t>
            </a:r>
            <a:r>
              <a:rPr lang="zh-TW" altLang="en-US" sz="1100" b="0" i="0" u="none" strike="noStrike" cap="none" dirty="0" smtClean="0">
                <a:solidFill>
                  <a:srgbClr val="000000"/>
                </a:solidFill>
                <a:effectLst/>
                <a:latin typeface="Arial"/>
                <a:ea typeface="Arial"/>
                <a:cs typeface="Arial"/>
                <a:sym typeface="Arial"/>
              </a:rPr>
              <a:t>、</a:t>
            </a:r>
            <a:r>
              <a:rPr lang="en-US" altLang="zh-TW" sz="1100" b="0" i="0" u="none" strike="noStrike" cap="none" dirty="0" smtClean="0">
                <a:solidFill>
                  <a:srgbClr val="000000"/>
                </a:solidFill>
                <a:effectLst/>
                <a:latin typeface="Arial"/>
                <a:ea typeface="Arial"/>
                <a:cs typeface="Arial"/>
                <a:sym typeface="Arial"/>
              </a:rPr>
              <a:t>Microchip</a:t>
            </a:r>
            <a:r>
              <a:rPr lang="zh-TW" altLang="en-US" sz="1100" b="0" i="0" u="none" strike="noStrike" cap="none" dirty="0" smtClean="0">
                <a:solidFill>
                  <a:srgbClr val="000000"/>
                </a:solidFill>
                <a:effectLst/>
                <a:latin typeface="Arial"/>
                <a:ea typeface="Arial"/>
                <a:cs typeface="Arial"/>
                <a:sym typeface="Arial"/>
              </a:rPr>
              <a:t>與雲創通訊</a:t>
            </a:r>
            <a:r>
              <a:rPr lang="en-US" altLang="zh-TW" sz="1100" b="0" i="0" u="none" strike="noStrike" cap="none" dirty="0" smtClean="0">
                <a:solidFill>
                  <a:srgbClr val="000000"/>
                </a:solidFill>
                <a:effectLst/>
                <a:latin typeface="Arial"/>
                <a:ea typeface="Arial"/>
                <a:cs typeface="Arial"/>
                <a:sym typeface="Arial"/>
              </a:rPr>
              <a:t>(M2Comm)</a:t>
            </a:r>
            <a:r>
              <a:rPr lang="zh-TW" altLang="en-US" sz="1100" b="0" i="0" u="none" strike="noStrike" cap="none" dirty="0" smtClean="0">
                <a:solidFill>
                  <a:srgbClr val="000000"/>
                </a:solidFill>
                <a:effectLst/>
                <a:latin typeface="Arial"/>
                <a:ea typeface="Arial"/>
                <a:cs typeface="Arial"/>
                <a:sym typeface="Arial"/>
              </a:rPr>
              <a:t>。</a:t>
            </a:r>
          </a:p>
          <a:p>
            <a:pPr marL="139700" indent="0" rtl="0">
              <a:buNone/>
            </a:pPr>
            <a:endParaRPr lang="en-US" altLang="zh-TW" sz="1100" b="0" i="0" u="none" strike="noStrike" cap="none" dirty="0" smtClean="0">
              <a:solidFill>
                <a:srgbClr val="000000"/>
              </a:solidFill>
              <a:effectLst/>
              <a:latin typeface="Arial"/>
              <a:ea typeface="Arial"/>
              <a:cs typeface="Arial"/>
              <a:sym typeface="Arial"/>
            </a:endParaRPr>
          </a:p>
          <a:p>
            <a:pPr marL="139700" indent="0" rtl="0">
              <a:buNone/>
            </a:pPr>
            <a:endParaRPr lang="en-US" altLang="zh-TW" sz="1100" b="0" i="0" u="none" strike="noStrike" cap="none" dirty="0" smtClean="0">
              <a:solidFill>
                <a:srgbClr val="000000"/>
              </a:solidFill>
              <a:effectLst/>
              <a:latin typeface="Arial"/>
              <a:ea typeface="Arial"/>
              <a:cs typeface="Arial"/>
              <a:sym typeface="Arial"/>
            </a:endParaRPr>
          </a:p>
          <a:p>
            <a:pPr marL="139700" indent="0" rtl="0">
              <a:buNone/>
            </a:pPr>
            <a:r>
              <a:rPr lang="zh-TW" altLang="en-US" sz="1100" b="0" i="0" u="none" strike="noStrike" cap="none" dirty="0" smtClean="0">
                <a:solidFill>
                  <a:srgbClr val="000000"/>
                </a:solidFill>
                <a:effectLst/>
                <a:latin typeface="Arial"/>
                <a:ea typeface="Arial"/>
                <a:cs typeface="Arial"/>
                <a:sym typeface="Arial"/>
              </a:rPr>
              <a:t>資料來源</a:t>
            </a:r>
            <a:r>
              <a:rPr lang="en-US" altLang="zh-TW" sz="1100" b="0" i="0" u="none" strike="noStrike" cap="none" dirty="0" smtClean="0">
                <a:solidFill>
                  <a:srgbClr val="000000"/>
                </a:solidFill>
                <a:effectLst/>
                <a:latin typeface="Arial"/>
                <a:ea typeface="Arial"/>
                <a:cs typeface="Arial"/>
                <a:sym typeface="Arial"/>
              </a:rPr>
              <a:t>:https://meethub.bnext.com.tw/talk/%E8%90%AC%E7%89%A9%E8%81%AF%E7%B6%B2%EF%BC%8C%E6%B7%BA%E8%AB%87iot%E4%BD%8E%E5%8A%9F%E8%80%97%E5%BB%A3%E5%9F%9F%E7%B6%B2%E8%B7%AF%E8%B6%A8%E5%8B%A2%EF%BC%9Alora%E3%80%81sigfox%E3%80%81nb-iot%EF%BD%9C/</a:t>
            </a:r>
          </a:p>
        </p:txBody>
      </p:sp>
    </p:spTree>
    <p:extLst>
      <p:ext uri="{BB962C8B-B14F-4D97-AF65-F5344CB8AC3E}">
        <p14:creationId xmlns:p14="http://schemas.microsoft.com/office/powerpoint/2010/main" val="1134923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923491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fontAlgn="base"/>
            <a:r>
              <a:rPr lang="en-US" altLang="zh-TW" sz="1100" b="0" i="0" u="none" strike="noStrike" cap="none" dirty="0" err="1" smtClean="0">
                <a:solidFill>
                  <a:srgbClr val="000000"/>
                </a:solidFill>
                <a:effectLst/>
                <a:latin typeface="Arial"/>
                <a:ea typeface="Arial"/>
                <a:cs typeface="Arial"/>
                <a:sym typeface="Arial"/>
              </a:rPr>
              <a:t>Sigfox</a:t>
            </a:r>
            <a:r>
              <a:rPr lang="zh-TW" altLang="en-US" sz="1100" b="0" i="0" u="none" strike="noStrike" cap="none" dirty="0" smtClean="0">
                <a:solidFill>
                  <a:srgbClr val="000000"/>
                </a:solidFill>
                <a:effectLst/>
                <a:latin typeface="Arial"/>
                <a:ea typeface="Arial"/>
                <a:cs typeface="Arial"/>
                <a:sym typeface="Arial"/>
              </a:rPr>
              <a:t>與一般網路通訊規範的不同之一，就是為物聯網裝置最佳化的通訊協定設計，由於一般通訊協定是為了傳輸大量資料而設計，在傳輸過程中需要儲存較多附加資料，因此協定負擔（</a:t>
            </a:r>
            <a:r>
              <a:rPr lang="en-US" altLang="zh-TW" sz="1100" b="0" i="0" u="none" strike="noStrike" cap="none" dirty="0" smtClean="0">
                <a:solidFill>
                  <a:srgbClr val="000000"/>
                </a:solidFill>
                <a:effectLst/>
                <a:latin typeface="Arial"/>
                <a:ea typeface="Arial"/>
                <a:cs typeface="Arial"/>
                <a:sym typeface="Arial"/>
              </a:rPr>
              <a:t>Protocol Overhead</a:t>
            </a:r>
            <a:r>
              <a:rPr lang="zh-TW" altLang="en-US" sz="1100" b="0" i="0" u="none" strike="noStrike" cap="none" dirty="0" smtClean="0">
                <a:solidFill>
                  <a:srgbClr val="000000"/>
                </a:solidFill>
                <a:effectLst/>
                <a:latin typeface="Arial"/>
                <a:ea typeface="Arial"/>
                <a:cs typeface="Arial"/>
                <a:sym typeface="Arial"/>
              </a:rPr>
              <a:t>）會較大，這種情況對於物聯網裝置來說相當吃虧，由於每次只傳輸資料的容量都很小，如果無法縮小協定負擔的容量，就代表通訊流量中有很大比例浪費在傳送無用的資料。</a:t>
            </a:r>
          </a:p>
          <a:p>
            <a:pPr fontAlgn="base"/>
            <a:r>
              <a:rPr lang="zh-TW" altLang="en-US" sz="1100" b="0" i="0" u="none" strike="noStrike" cap="none" dirty="0" smtClean="0">
                <a:solidFill>
                  <a:srgbClr val="000000"/>
                </a:solidFill>
                <a:effectLst/>
                <a:latin typeface="Arial"/>
                <a:ea typeface="Arial"/>
                <a:cs typeface="Arial"/>
                <a:sym typeface="Arial"/>
              </a:rPr>
              <a:t>因此</a:t>
            </a:r>
            <a:r>
              <a:rPr lang="en-US" altLang="zh-TW" sz="1100" b="0" i="0" u="none" strike="noStrike" cap="none" dirty="0" err="1" smtClean="0">
                <a:solidFill>
                  <a:srgbClr val="000000"/>
                </a:solidFill>
                <a:effectLst/>
                <a:latin typeface="Arial"/>
                <a:ea typeface="Arial"/>
                <a:cs typeface="Arial"/>
                <a:sym typeface="Arial"/>
              </a:rPr>
              <a:t>Sigfox</a:t>
            </a:r>
            <a:r>
              <a:rPr lang="zh-TW" altLang="en-US" sz="1100" b="0" i="0" u="none" strike="noStrike" cap="none" dirty="0" smtClean="0">
                <a:solidFill>
                  <a:srgbClr val="000000"/>
                </a:solidFill>
                <a:effectLst/>
                <a:latin typeface="Arial"/>
                <a:ea typeface="Arial"/>
                <a:cs typeface="Arial"/>
                <a:sym typeface="Arial"/>
              </a:rPr>
              <a:t>就設計了輕量化的通訊協定，它的傳輸速度僅為</a:t>
            </a:r>
            <a:r>
              <a:rPr lang="en-US" altLang="zh-TW" sz="1100" b="0" i="0" u="none" strike="noStrike" cap="none" dirty="0" smtClean="0">
                <a:solidFill>
                  <a:srgbClr val="000000"/>
                </a:solidFill>
                <a:effectLst/>
                <a:latin typeface="Arial"/>
                <a:ea typeface="Arial"/>
                <a:cs typeface="Arial"/>
                <a:sym typeface="Arial"/>
              </a:rPr>
              <a:t>100bit/s</a:t>
            </a:r>
            <a:r>
              <a:rPr lang="zh-TW" altLang="en-US" sz="1100" b="0" i="0" u="none" strike="noStrike" cap="none" dirty="0" smtClean="0">
                <a:solidFill>
                  <a:srgbClr val="000000"/>
                </a:solidFill>
                <a:effectLst/>
                <a:latin typeface="Arial"/>
                <a:ea typeface="Arial"/>
                <a:cs typeface="Arial"/>
                <a:sym typeface="Arial"/>
              </a:rPr>
              <a:t>，每天每個裝置也被限制最多只能傳送</a:t>
            </a:r>
            <a:r>
              <a:rPr lang="en-US" altLang="zh-TW" sz="1100" b="0" i="0" u="none" strike="noStrike" cap="none" dirty="0" smtClean="0">
                <a:solidFill>
                  <a:srgbClr val="000000"/>
                </a:solidFill>
                <a:effectLst/>
                <a:latin typeface="Arial"/>
                <a:ea typeface="Arial"/>
                <a:cs typeface="Arial"/>
                <a:sym typeface="Arial"/>
              </a:rPr>
              <a:t>140</a:t>
            </a:r>
            <a:r>
              <a:rPr lang="zh-TW" altLang="en-US" sz="1100" b="0" i="0" u="none" strike="noStrike" cap="none" dirty="0" smtClean="0">
                <a:solidFill>
                  <a:srgbClr val="000000"/>
                </a:solidFill>
                <a:effectLst/>
                <a:latin typeface="Arial"/>
                <a:ea typeface="Arial"/>
                <a:cs typeface="Arial"/>
                <a:sym typeface="Arial"/>
              </a:rPr>
              <a:t>則訊息，每個訊息的容量最大為</a:t>
            </a:r>
            <a:r>
              <a:rPr lang="en-US" altLang="zh-TW" sz="1100" b="0" i="0" u="none" strike="noStrike" cap="none" dirty="0" smtClean="0">
                <a:solidFill>
                  <a:srgbClr val="000000"/>
                </a:solidFill>
                <a:effectLst/>
                <a:latin typeface="Arial"/>
                <a:ea typeface="Arial"/>
                <a:cs typeface="Arial"/>
                <a:sym typeface="Arial"/>
              </a:rPr>
              <a:t>12Byte</a:t>
            </a:r>
            <a:r>
              <a:rPr lang="zh-TW" altLang="en-US" sz="1100" b="0" i="0" u="none" strike="noStrike" cap="none" dirty="0" smtClean="0">
                <a:solidFill>
                  <a:srgbClr val="000000"/>
                </a:solidFill>
                <a:effectLst/>
                <a:latin typeface="Arial"/>
                <a:ea typeface="Arial"/>
                <a:cs typeface="Arial"/>
                <a:sym typeface="Arial"/>
              </a:rPr>
              <a:t>。在傳送</a:t>
            </a:r>
            <a:r>
              <a:rPr lang="en-US" altLang="zh-TW" sz="1100" b="0" i="0" u="none" strike="noStrike" cap="none" dirty="0" smtClean="0">
                <a:solidFill>
                  <a:srgbClr val="000000"/>
                </a:solidFill>
                <a:effectLst/>
                <a:latin typeface="Arial"/>
                <a:ea typeface="Arial"/>
                <a:cs typeface="Arial"/>
                <a:sym typeface="Arial"/>
              </a:rPr>
              <a:t>12Byte</a:t>
            </a:r>
            <a:r>
              <a:rPr lang="zh-TW" altLang="en-US" sz="1100" b="0" i="0" u="none" strike="noStrike" cap="none" dirty="0" smtClean="0">
                <a:solidFill>
                  <a:srgbClr val="000000"/>
                </a:solidFill>
                <a:effectLst/>
                <a:latin typeface="Arial"/>
                <a:ea typeface="Arial"/>
                <a:cs typeface="Arial"/>
                <a:sym typeface="Arial"/>
              </a:rPr>
              <a:t>訊息的時候，封包大小僅為</a:t>
            </a:r>
            <a:r>
              <a:rPr lang="en-US" altLang="zh-TW" sz="1100" b="0" i="0" u="none" strike="noStrike" cap="none" dirty="0" smtClean="0">
                <a:solidFill>
                  <a:srgbClr val="000000"/>
                </a:solidFill>
                <a:effectLst/>
                <a:latin typeface="Arial"/>
                <a:ea typeface="Arial"/>
                <a:cs typeface="Arial"/>
                <a:sym typeface="Arial"/>
              </a:rPr>
              <a:t>26Byte</a:t>
            </a:r>
            <a:r>
              <a:rPr lang="zh-TW" altLang="en-US" sz="1100" b="0" i="0" u="none" strike="noStrike" cap="none" dirty="0" smtClean="0">
                <a:solidFill>
                  <a:srgbClr val="000000"/>
                </a:solidFill>
                <a:effectLst/>
                <a:latin typeface="Arial"/>
                <a:ea typeface="Arial"/>
                <a:cs typeface="Arial"/>
                <a:sym typeface="Arial"/>
              </a:rPr>
              <a:t>，再加上通訊方式的最佳化，無需透過信令（</a:t>
            </a:r>
            <a:r>
              <a:rPr lang="en-US" altLang="zh-TW" sz="1100" b="0" i="0" u="none" strike="noStrike" cap="none" dirty="0" err="1" smtClean="0">
                <a:solidFill>
                  <a:srgbClr val="000000"/>
                </a:solidFill>
                <a:effectLst/>
                <a:latin typeface="Arial"/>
                <a:ea typeface="Arial"/>
                <a:cs typeface="Arial"/>
                <a:sym typeface="Arial"/>
              </a:rPr>
              <a:t>Signalling</a:t>
            </a:r>
            <a:r>
              <a:rPr lang="zh-TW" altLang="en-US" sz="1100" b="0" i="0" u="none" strike="noStrike" cap="none" dirty="0" smtClean="0">
                <a:solidFill>
                  <a:srgbClr val="000000"/>
                </a:solidFill>
                <a:effectLst/>
                <a:latin typeface="Arial"/>
                <a:ea typeface="Arial"/>
                <a:cs typeface="Arial"/>
                <a:sym typeface="Arial"/>
              </a:rPr>
              <a:t>）控制設備間的運作狀況，因此能在傳輸一樣資料的前提下，降低總體資訊的傳輸量，如此一來有助於節省物聯網裝置的電力消耗。</a:t>
            </a:r>
          </a:p>
          <a:p>
            <a:pPr fontAlgn="base"/>
            <a:r>
              <a:rPr lang="zh-TW" altLang="en-US" sz="1100" b="0" i="0" u="none" strike="noStrike" cap="none" dirty="0" smtClean="0">
                <a:solidFill>
                  <a:srgbClr val="000000"/>
                </a:solidFill>
                <a:effectLst/>
                <a:latin typeface="Arial"/>
                <a:ea typeface="Arial"/>
                <a:cs typeface="Arial"/>
                <a:sym typeface="Arial"/>
              </a:rPr>
              <a:t>採用這種通訊協定的另一個好處，就是每著裝置占用的頻寬比較低，所以能在同樣的網路建設下容納更多裝置，這對裝置數量相當龐大的物聯網裝置來說相當重要，能確保基地台能為每個裝置提供穩定的通訊服務。</a:t>
            </a:r>
          </a:p>
        </p:txBody>
      </p:sp>
    </p:spTree>
    <p:extLst>
      <p:ext uri="{BB962C8B-B14F-4D97-AF65-F5344CB8AC3E}">
        <p14:creationId xmlns:p14="http://schemas.microsoft.com/office/powerpoint/2010/main" val="3997185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139700" indent="0">
              <a:buNone/>
            </a:pPr>
            <a:r>
              <a:rPr lang="zh-TW" altLang="en-US" dirty="0" smtClean="0"/>
              <a:t>在傳送</a:t>
            </a:r>
            <a:r>
              <a:rPr lang="en-US" altLang="zh-TW" dirty="0" smtClean="0"/>
              <a:t>12Byte</a:t>
            </a:r>
            <a:r>
              <a:rPr lang="zh-TW" altLang="en-US" dirty="0" smtClean="0"/>
              <a:t>資料的情況下，</a:t>
            </a:r>
            <a:r>
              <a:rPr lang="en-US" altLang="zh-TW" dirty="0" err="1" smtClean="0"/>
              <a:t>Sigfox</a:t>
            </a:r>
            <a:r>
              <a:rPr lang="zh-TW" altLang="en-US" dirty="0" smtClean="0"/>
              <a:t>封包容量僅為</a:t>
            </a:r>
            <a:r>
              <a:rPr lang="en-US" altLang="zh-TW" dirty="0" smtClean="0"/>
              <a:t>26Byte</a:t>
            </a:r>
            <a:r>
              <a:rPr lang="zh-TW" altLang="en-US" dirty="0" smtClean="0"/>
              <a:t>，比其他通訊協定還小。</a:t>
            </a:r>
            <a:endParaRPr lang="zh-TW" altLang="en-US" dirty="0"/>
          </a:p>
        </p:txBody>
      </p:sp>
    </p:spTree>
    <p:extLst>
      <p:ext uri="{BB962C8B-B14F-4D97-AF65-F5344CB8AC3E}">
        <p14:creationId xmlns:p14="http://schemas.microsoft.com/office/powerpoint/2010/main" val="3649394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en-US" altLang="zh-TW" dirty="0" err="1" smtClean="0"/>
              <a:t>Sigfox</a:t>
            </a:r>
            <a:r>
              <a:rPr lang="zh-TW" altLang="en-US" dirty="0" smtClean="0"/>
              <a:t>通訊協定還不需傳輸信令訊號，能省下更多流量。</a:t>
            </a:r>
            <a:endParaRPr lang="zh-TW" altLang="en-US" dirty="0"/>
          </a:p>
        </p:txBody>
      </p:sp>
    </p:spTree>
    <p:extLst>
      <p:ext uri="{BB962C8B-B14F-4D97-AF65-F5344CB8AC3E}">
        <p14:creationId xmlns:p14="http://schemas.microsoft.com/office/powerpoint/2010/main" val="264851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smtClean="0"/>
              <a:t>如果以交通工具來舉例，</a:t>
            </a:r>
            <a:r>
              <a:rPr lang="en-US" altLang="zh-TW" dirty="0" err="1" smtClean="0"/>
              <a:t>Sigfox</a:t>
            </a:r>
            <a:r>
              <a:rPr lang="zh-TW" altLang="en-US" dirty="0" smtClean="0"/>
              <a:t>的傳輸方式就像是利用摩托車來運送小量貨物。</a:t>
            </a:r>
            <a:endParaRPr lang="zh-TW" altLang="en-US" dirty="0"/>
          </a:p>
        </p:txBody>
      </p:sp>
    </p:spTree>
    <p:extLst>
      <p:ext uri="{BB962C8B-B14F-4D97-AF65-F5344CB8AC3E}">
        <p14:creationId xmlns:p14="http://schemas.microsoft.com/office/powerpoint/2010/main" val="3206272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smtClean="0"/>
              <a:t>這樣的好處是能省下每次運送消耗的電力，並把頻寬分配給更多裝置使用。</a:t>
            </a:r>
            <a:endParaRPr lang="en-US" altLang="zh-TW" dirty="0" smtClean="0"/>
          </a:p>
          <a:p>
            <a:endParaRPr lang="en-US" altLang="zh-TW" dirty="0" smtClean="0"/>
          </a:p>
          <a:p>
            <a:pPr marL="139700" indent="0">
              <a:buNone/>
            </a:pPr>
            <a:r>
              <a:rPr lang="en-US" altLang="zh-TW" dirty="0" smtClean="0">
                <a:hlinkClick r:id="rId3"/>
              </a:rPr>
              <a:t>https://www.techbang.com/posts/50133-low-power-wide-area-network-internet-device-4-sigfox</a:t>
            </a:r>
            <a:endParaRPr lang="zh-TW" altLang="en-US" dirty="0"/>
          </a:p>
        </p:txBody>
      </p:sp>
    </p:spTree>
    <p:extLst>
      <p:ext uri="{BB962C8B-B14F-4D97-AF65-F5344CB8AC3E}">
        <p14:creationId xmlns:p14="http://schemas.microsoft.com/office/powerpoint/2010/main" val="55796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zh-TW" altLang="en-US" sz="1100" b="0" i="0" u="none" strike="noStrike" cap="none" dirty="0" smtClean="0">
                <a:solidFill>
                  <a:srgbClr val="000000"/>
                </a:solidFill>
                <a:latin typeface="+mn-ea"/>
                <a:ea typeface="Arial"/>
                <a:cs typeface="Arial"/>
                <a:sym typeface="Arial"/>
              </a:rPr>
              <a:t>由於物聯網連接使用低數據速率，</a:t>
            </a:r>
            <a:r>
              <a:rPr lang="en-US" altLang="zh-TW" sz="1100" b="0" i="0" u="none" strike="noStrike" cap="none" dirty="0" smtClean="0">
                <a:solidFill>
                  <a:srgbClr val="000000"/>
                </a:solidFill>
                <a:latin typeface="+mn-ea"/>
                <a:ea typeface="Arial"/>
                <a:cs typeface="Arial"/>
                <a:sym typeface="Arial"/>
              </a:rPr>
              <a:t>SIGFOX</a:t>
            </a:r>
            <a:r>
              <a:rPr lang="zh-TW" altLang="en-US" sz="1100" b="0" i="0" u="none" strike="noStrike" cap="none" dirty="0" smtClean="0">
                <a:solidFill>
                  <a:srgbClr val="000000"/>
                </a:solidFill>
                <a:latin typeface="+mn-ea"/>
                <a:ea typeface="Arial"/>
                <a:cs typeface="Arial"/>
                <a:sym typeface="Arial"/>
              </a:rPr>
              <a:t>網路利用了超窄帶，</a:t>
            </a:r>
            <a:r>
              <a:rPr lang="en-US" altLang="zh-TW" sz="1100" b="0" i="0" u="none" strike="noStrike" cap="none" dirty="0" smtClean="0">
                <a:solidFill>
                  <a:srgbClr val="000000"/>
                </a:solidFill>
                <a:latin typeface="+mn-ea"/>
                <a:ea typeface="Arial"/>
                <a:cs typeface="Arial"/>
                <a:sym typeface="Arial"/>
              </a:rPr>
              <a:t>UNB</a:t>
            </a:r>
            <a:r>
              <a:rPr lang="zh-TW" altLang="en-US" sz="1100" b="0" i="0" u="none" strike="noStrike" cap="none" dirty="0" smtClean="0">
                <a:solidFill>
                  <a:srgbClr val="000000"/>
                </a:solidFill>
                <a:latin typeface="+mn-ea"/>
                <a:ea typeface="Arial"/>
                <a:cs typeface="Arial"/>
                <a:sym typeface="Arial"/>
              </a:rPr>
              <a:t>技術。傳輸功耗水平非常低，而仍然能維持一個穩定的數據連接。</a:t>
            </a:r>
          </a:p>
          <a:p>
            <a:pPr marL="139700" indent="0">
              <a:buNone/>
            </a:pPr>
            <a:r>
              <a:rPr lang="en-US" altLang="zh-TW" sz="1100" b="0" i="0" u="none" strike="noStrike" cap="none" dirty="0" err="1" smtClean="0">
                <a:solidFill>
                  <a:srgbClr val="000000"/>
                </a:solidFill>
                <a:latin typeface="+mn-ea"/>
                <a:ea typeface="Arial"/>
                <a:cs typeface="Arial"/>
                <a:sym typeface="Arial"/>
              </a:rPr>
              <a:t>Sigfox</a:t>
            </a:r>
            <a:r>
              <a:rPr lang="zh-TW" altLang="en-US" sz="1100" b="0" i="0" u="none" strike="noStrike" cap="none" dirty="0" smtClean="0">
                <a:solidFill>
                  <a:srgbClr val="000000"/>
                </a:solidFill>
                <a:latin typeface="+mn-ea"/>
                <a:ea typeface="Arial"/>
                <a:cs typeface="Arial"/>
                <a:sym typeface="Arial"/>
              </a:rPr>
              <a:t>無線鏈路使用免授權的</a:t>
            </a:r>
            <a:r>
              <a:rPr lang="en-US" altLang="zh-TW" sz="1100" b="0" i="0" u="none" strike="noStrike" cap="none" dirty="0" smtClean="0">
                <a:solidFill>
                  <a:srgbClr val="000000"/>
                </a:solidFill>
                <a:latin typeface="+mn-ea"/>
                <a:ea typeface="Arial"/>
                <a:cs typeface="Arial"/>
                <a:sym typeface="Arial"/>
              </a:rPr>
              <a:t>ISM</a:t>
            </a:r>
            <a:r>
              <a:rPr lang="zh-TW" altLang="en-US" sz="1100" b="0" i="0" u="none" strike="noStrike" cap="none" dirty="0" smtClean="0">
                <a:solidFill>
                  <a:srgbClr val="000000"/>
                </a:solidFill>
                <a:latin typeface="+mn-ea"/>
                <a:ea typeface="Arial"/>
                <a:cs typeface="Arial"/>
                <a:sym typeface="Arial"/>
              </a:rPr>
              <a:t>射頻頻段。頻率根據國家法規有所不同，但在歐洲廣泛使用</a:t>
            </a:r>
            <a:r>
              <a:rPr lang="en-US" altLang="zh-TW" sz="1100" b="0" i="0" u="none" strike="noStrike" cap="none" dirty="0" smtClean="0">
                <a:solidFill>
                  <a:srgbClr val="000000"/>
                </a:solidFill>
                <a:latin typeface="+mn-ea"/>
                <a:ea typeface="Arial"/>
                <a:cs typeface="Arial"/>
                <a:sym typeface="Arial"/>
              </a:rPr>
              <a:t>868MHz</a:t>
            </a:r>
            <a:r>
              <a:rPr lang="zh-TW" altLang="en-US" sz="1100" b="0" i="0" u="none" strike="noStrike" cap="none" dirty="0" smtClean="0">
                <a:solidFill>
                  <a:srgbClr val="000000"/>
                </a:solidFill>
                <a:latin typeface="+mn-ea"/>
                <a:ea typeface="Arial"/>
                <a:cs typeface="Arial"/>
                <a:sym typeface="Arial"/>
              </a:rPr>
              <a:t>，在美國是</a:t>
            </a:r>
            <a:r>
              <a:rPr lang="en-US" altLang="zh-TW" sz="1100" b="0" i="0" u="none" strike="noStrike" cap="none" dirty="0" smtClean="0">
                <a:solidFill>
                  <a:srgbClr val="000000"/>
                </a:solidFill>
                <a:latin typeface="+mn-ea"/>
                <a:ea typeface="Arial"/>
                <a:cs typeface="Arial"/>
                <a:sym typeface="Arial"/>
              </a:rPr>
              <a:t>915MHz</a:t>
            </a:r>
            <a:r>
              <a:rPr lang="zh-TW" altLang="en-US" sz="1100" b="0" i="0" u="none" strike="noStrike" cap="none" dirty="0" smtClean="0">
                <a:solidFill>
                  <a:srgbClr val="000000"/>
                </a:solidFill>
                <a:latin typeface="+mn-ea"/>
                <a:ea typeface="Arial"/>
                <a:cs typeface="Arial"/>
                <a:sym typeface="Arial"/>
              </a:rPr>
              <a:t>。</a:t>
            </a:r>
          </a:p>
          <a:p>
            <a:pPr marL="139700" indent="0">
              <a:buNone/>
            </a:pPr>
            <a:r>
              <a:rPr lang="en-US" altLang="zh-TW" sz="1100" b="0" i="0" u="none" strike="noStrike" cap="none" dirty="0" smtClean="0">
                <a:solidFill>
                  <a:srgbClr val="000000"/>
                </a:solidFill>
                <a:latin typeface="+mn-ea"/>
                <a:ea typeface="Arial"/>
                <a:cs typeface="Arial"/>
                <a:sym typeface="Arial"/>
              </a:rPr>
              <a:t>SIGFOX</a:t>
            </a:r>
            <a:r>
              <a:rPr lang="zh-TW" altLang="en-US" sz="1100" b="0" i="0" u="none" strike="noStrike" cap="none" dirty="0" smtClean="0">
                <a:solidFill>
                  <a:srgbClr val="000000"/>
                </a:solidFill>
                <a:latin typeface="+mn-ea"/>
                <a:ea typeface="Arial"/>
                <a:cs typeface="Arial"/>
                <a:sym typeface="Arial"/>
              </a:rPr>
              <a:t>網絡中單元的密度</a:t>
            </a:r>
            <a:r>
              <a:rPr lang="en-US" altLang="zh-TW" sz="1100" b="0" i="0" u="none" strike="noStrike" cap="none" dirty="0" smtClean="0">
                <a:solidFill>
                  <a:srgbClr val="000000"/>
                </a:solidFill>
                <a:latin typeface="+mn-ea"/>
                <a:ea typeface="Arial"/>
                <a:cs typeface="Arial"/>
                <a:sym typeface="Arial"/>
              </a:rPr>
              <a:t>(</a:t>
            </a:r>
            <a:r>
              <a:rPr lang="zh-TW" altLang="en-US" sz="1100" b="0" i="0" u="none" strike="noStrike" cap="none" dirty="0" smtClean="0">
                <a:solidFill>
                  <a:srgbClr val="000000"/>
                </a:solidFill>
                <a:latin typeface="+mn-ea"/>
                <a:ea typeface="Arial"/>
                <a:cs typeface="Arial"/>
                <a:sym typeface="Arial"/>
              </a:rPr>
              <a:t>基於平均距離</a:t>
            </a:r>
            <a:r>
              <a:rPr lang="en-US" altLang="zh-TW" sz="1100" b="0" i="0" u="none" strike="noStrike" cap="none" dirty="0" smtClean="0">
                <a:solidFill>
                  <a:srgbClr val="000000"/>
                </a:solidFill>
                <a:latin typeface="+mn-ea"/>
                <a:ea typeface="Arial"/>
                <a:cs typeface="Arial"/>
                <a:sym typeface="Arial"/>
              </a:rPr>
              <a:t>)</a:t>
            </a:r>
            <a:r>
              <a:rPr lang="zh-TW" altLang="en-US" sz="1100" b="0" i="0" u="none" strike="noStrike" cap="none" dirty="0" smtClean="0">
                <a:solidFill>
                  <a:srgbClr val="000000"/>
                </a:solidFill>
                <a:latin typeface="+mn-ea"/>
                <a:ea typeface="Arial"/>
                <a:cs typeface="Arial"/>
                <a:sym typeface="Arial"/>
              </a:rPr>
              <a:t>，在農村地區大約</a:t>
            </a:r>
            <a:r>
              <a:rPr lang="en-US" altLang="zh-TW" sz="1100" b="0" i="0" u="none" strike="noStrike" cap="none" dirty="0" smtClean="0">
                <a:solidFill>
                  <a:srgbClr val="000000"/>
                </a:solidFill>
                <a:latin typeface="+mn-ea"/>
                <a:ea typeface="Arial"/>
                <a:cs typeface="Arial"/>
                <a:sym typeface="Arial"/>
              </a:rPr>
              <a:t>30-50km</a:t>
            </a:r>
            <a:r>
              <a:rPr lang="zh-TW" altLang="en-US" sz="1100" b="0" i="0" u="none" strike="noStrike" cap="none" dirty="0" smtClean="0">
                <a:solidFill>
                  <a:srgbClr val="000000"/>
                </a:solidFill>
                <a:latin typeface="+mn-ea"/>
                <a:ea typeface="Arial"/>
                <a:cs typeface="Arial"/>
                <a:sym typeface="Arial"/>
              </a:rPr>
              <a:t>，在城市中常有更多的障礙物和噪聲距離可能減少到</a:t>
            </a:r>
            <a:r>
              <a:rPr lang="en-US" altLang="zh-TW" sz="1100" b="0" i="0" u="none" strike="noStrike" cap="none" dirty="0" smtClean="0">
                <a:solidFill>
                  <a:srgbClr val="000000"/>
                </a:solidFill>
                <a:latin typeface="+mn-ea"/>
                <a:ea typeface="Arial"/>
                <a:cs typeface="Arial"/>
                <a:sym typeface="Arial"/>
              </a:rPr>
              <a:t>3-10km</a:t>
            </a:r>
            <a:r>
              <a:rPr lang="zh-TW" altLang="en-US" sz="1100" b="0" i="0" u="none" strike="noStrike" cap="none" dirty="0" smtClean="0">
                <a:solidFill>
                  <a:srgbClr val="000000"/>
                </a:solidFill>
                <a:latin typeface="+mn-ea"/>
                <a:ea typeface="Arial"/>
                <a:cs typeface="Arial"/>
                <a:sym typeface="Arial"/>
              </a:rPr>
              <a:t>之間。</a:t>
            </a:r>
          </a:p>
          <a:p>
            <a:pPr marL="139700" indent="0">
              <a:buNone/>
            </a:pPr>
            <a:r>
              <a:rPr lang="zh-TW" altLang="en-US" sz="1100" b="0" i="0" u="none" strike="noStrike" cap="none" dirty="0" smtClean="0">
                <a:solidFill>
                  <a:srgbClr val="000000"/>
                </a:solidFill>
                <a:latin typeface="+mn-ea"/>
                <a:ea typeface="Arial"/>
                <a:cs typeface="Arial"/>
                <a:sym typeface="Arial"/>
              </a:rPr>
              <a:t>高容量的網絡，具有非常低的能源消耗，同時保持簡單和易於部署的基於星型單元的基礎設施。</a:t>
            </a:r>
            <a:r>
              <a:rPr lang="zh-TW" altLang="en-US" b="0" dirty="0" smtClean="0"/>
              <a:t/>
            </a:r>
            <a:br>
              <a:rPr lang="zh-TW" altLang="en-US" b="0" dirty="0" smtClean="0"/>
            </a:br>
            <a:r>
              <a:rPr lang="zh-TW" altLang="en-US" sz="1100" b="0" i="0" u="none" strike="noStrike" cap="none" dirty="0" smtClean="0">
                <a:solidFill>
                  <a:srgbClr val="000000"/>
                </a:solidFill>
                <a:effectLst/>
                <a:latin typeface="Arial"/>
                <a:ea typeface="Arial"/>
                <a:cs typeface="Arial"/>
                <a:sym typeface="Arial"/>
              </a:rPr>
              <a:t>原文網址：</a:t>
            </a:r>
            <a:r>
              <a:rPr lang="en-US" altLang="zh-TW" sz="1100" b="0" i="0" u="none" strike="noStrike" cap="none" dirty="0" smtClean="0">
                <a:solidFill>
                  <a:srgbClr val="000000"/>
                </a:solidFill>
                <a:effectLst/>
                <a:latin typeface="Arial"/>
                <a:ea typeface="Arial"/>
                <a:cs typeface="Arial"/>
                <a:sym typeface="Arial"/>
              </a:rPr>
              <a:t>https://read01.com/ja0PP0.html</a:t>
            </a:r>
          </a:p>
        </p:txBody>
      </p:sp>
    </p:spTree>
    <p:extLst>
      <p:ext uri="{BB962C8B-B14F-4D97-AF65-F5344CB8AC3E}">
        <p14:creationId xmlns:p14="http://schemas.microsoft.com/office/powerpoint/2010/main" val="3997185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altLang="zh-TW" sz="1100" b="0" i="0" u="none" strike="noStrike" cap="none" dirty="0" err="1" smtClean="0">
                <a:solidFill>
                  <a:srgbClr val="000000"/>
                </a:solidFill>
                <a:effectLst/>
                <a:latin typeface="Arial"/>
                <a:ea typeface="Arial"/>
                <a:cs typeface="Arial"/>
                <a:sym typeface="Arial"/>
              </a:rPr>
              <a:t>SigFox</a:t>
            </a:r>
            <a:r>
              <a:rPr lang="en-US" altLang="zh-TW" sz="1100" b="0" i="0" u="none" strike="noStrike" cap="none" dirty="0" smtClean="0">
                <a:solidFill>
                  <a:srgbClr val="000000"/>
                </a:solidFill>
                <a:effectLst/>
                <a:latin typeface="Arial"/>
                <a:ea typeface="Arial"/>
                <a:cs typeface="Arial"/>
                <a:sym typeface="Arial"/>
              </a:rPr>
              <a:t> </a:t>
            </a:r>
            <a:r>
              <a:rPr lang="zh-TW" altLang="en-US" sz="1100" b="0" i="0" u="none" strike="noStrike" cap="none" dirty="0" smtClean="0">
                <a:solidFill>
                  <a:srgbClr val="000000"/>
                </a:solidFill>
                <a:effectLst/>
                <a:latin typeface="Arial"/>
                <a:ea typeface="Arial"/>
                <a:cs typeface="Arial"/>
                <a:sym typeface="Arial"/>
              </a:rPr>
              <a:t>的主要技術，與主流電信推動的寬頻相反，主打超窄頻技術（</a:t>
            </a:r>
            <a:r>
              <a:rPr lang="en-US" altLang="zh-TW" sz="1100" b="0" i="0" u="none" strike="noStrike" cap="none" dirty="0" smtClean="0">
                <a:solidFill>
                  <a:srgbClr val="000000"/>
                </a:solidFill>
                <a:effectLst/>
                <a:latin typeface="Arial"/>
                <a:ea typeface="Arial"/>
                <a:cs typeface="Arial"/>
                <a:sym typeface="Arial"/>
              </a:rPr>
              <a:t>ultra-narrow band </a:t>
            </a:r>
            <a:r>
              <a:rPr lang="zh-TW" altLang="en-US" sz="1100" b="0" i="0" u="none" strike="noStrike" cap="none" dirty="0" smtClean="0">
                <a:solidFill>
                  <a:srgbClr val="000000"/>
                </a:solidFill>
                <a:effectLst/>
                <a:latin typeface="Arial"/>
                <a:ea typeface="Arial"/>
                <a:cs typeface="Arial"/>
                <a:sym typeface="Arial"/>
              </a:rPr>
              <a:t>），這是因為一些物聯網應用往往只需偶爾傳輸少量數據，因此超窄頻應用就足以應付傳輸需求，超窄頻技術可以極低電源消耗覆蓋大範圍區域，更能達到省電、低成本的目的，以利於各項物聯網設備延長電池使用時間與壓低成本。</a:t>
            </a:r>
          </a:p>
          <a:p>
            <a:pPr marL="139700" indent="0">
              <a:buNone/>
            </a:pPr>
            <a:r>
              <a:rPr lang="en-US" altLang="zh-TW" sz="1100" b="0" i="0" u="none" strike="noStrike" cap="none" dirty="0" smtClean="0">
                <a:solidFill>
                  <a:srgbClr val="000000"/>
                </a:solidFill>
                <a:effectLst/>
                <a:latin typeface="Arial"/>
                <a:ea typeface="Arial"/>
                <a:cs typeface="Arial"/>
                <a:sym typeface="Arial"/>
              </a:rPr>
              <a:t>SIGFOX</a:t>
            </a:r>
            <a:r>
              <a:rPr lang="zh-TW" altLang="en-US" sz="1100" b="0" i="0" u="none" strike="noStrike" cap="none" dirty="0" smtClean="0">
                <a:solidFill>
                  <a:srgbClr val="000000"/>
                </a:solidFill>
                <a:effectLst/>
                <a:latin typeface="Arial"/>
                <a:ea typeface="Arial"/>
                <a:cs typeface="Arial"/>
                <a:sym typeface="Arial"/>
              </a:rPr>
              <a:t>使用標準的二進位相移鍵控（</a:t>
            </a:r>
            <a:r>
              <a:rPr lang="en-US" altLang="zh-TW" sz="1100" b="0" i="0" u="none" strike="noStrike" cap="none" dirty="0" smtClean="0">
                <a:solidFill>
                  <a:srgbClr val="000000"/>
                </a:solidFill>
                <a:effectLst/>
                <a:latin typeface="Arial"/>
                <a:ea typeface="Arial"/>
                <a:cs typeface="Arial"/>
                <a:sym typeface="Arial"/>
              </a:rPr>
              <a:t>BPSK</a:t>
            </a:r>
            <a:r>
              <a:rPr lang="zh-TW" altLang="en-US" sz="1100" b="0" i="0" u="none" strike="noStrike" cap="none" dirty="0" smtClean="0">
                <a:solidFill>
                  <a:srgbClr val="000000"/>
                </a:solidFill>
                <a:effectLst/>
                <a:latin typeface="Arial"/>
                <a:ea typeface="Arial"/>
                <a:cs typeface="Arial"/>
                <a:sym typeface="Arial"/>
              </a:rPr>
              <a:t>，</a:t>
            </a:r>
            <a:r>
              <a:rPr lang="en-US" altLang="zh-TW" sz="1100" b="0" i="0" u="none" strike="noStrike" cap="none" dirty="0" smtClean="0">
                <a:solidFill>
                  <a:srgbClr val="000000"/>
                </a:solidFill>
                <a:effectLst/>
                <a:latin typeface="Arial"/>
                <a:ea typeface="Arial"/>
                <a:cs typeface="Arial"/>
                <a:sym typeface="Arial"/>
              </a:rPr>
              <a:t>Binary Phase Shift Keying</a:t>
            </a:r>
            <a:r>
              <a:rPr lang="zh-TW" altLang="en-US" sz="1100" b="0" i="0" u="none" strike="noStrike" cap="none" dirty="0" smtClean="0">
                <a:solidFill>
                  <a:srgbClr val="000000"/>
                </a:solidFill>
                <a:effectLst/>
                <a:latin typeface="Arial"/>
                <a:ea typeface="Arial"/>
                <a:cs typeface="Arial"/>
                <a:sym typeface="Arial"/>
              </a:rPr>
              <a:t>）的無線傳輸方法，採用非常窄的頻譜改變無線載波相位對數據進行編碼。這使得接收器僅用很小一部分的頻譜偵聽，並且減少了噪聲的影響。</a:t>
            </a:r>
            <a:r>
              <a:rPr lang="en-US" altLang="zh-TW" sz="1100" b="0" i="0" u="none" strike="noStrike" cap="none" dirty="0" smtClean="0">
                <a:solidFill>
                  <a:srgbClr val="000000"/>
                </a:solidFill>
                <a:effectLst/>
                <a:latin typeface="Arial"/>
                <a:ea typeface="Arial"/>
                <a:cs typeface="Arial"/>
                <a:sym typeface="Arial"/>
              </a:rPr>
              <a:t>SIGFOX</a:t>
            </a:r>
            <a:r>
              <a:rPr lang="zh-TW" altLang="en-US" sz="1100" b="0" i="0" u="none" strike="noStrike" cap="none" dirty="0" smtClean="0">
                <a:solidFill>
                  <a:srgbClr val="000000"/>
                </a:solidFill>
                <a:effectLst/>
                <a:latin typeface="Arial"/>
                <a:ea typeface="Arial"/>
                <a:cs typeface="Arial"/>
                <a:sym typeface="Arial"/>
              </a:rPr>
              <a:t>要求一個便宜的終端射頻晶片和高級的基站管理網絡。</a:t>
            </a:r>
            <a:endParaRPr lang="en-US" altLang="zh-TW" sz="1100" b="0" i="0" u="none" strike="noStrike" cap="none" dirty="0" smtClean="0">
              <a:solidFill>
                <a:srgbClr val="000000"/>
              </a:solidFill>
              <a:effectLst/>
              <a:latin typeface="Arial"/>
              <a:ea typeface="Arial"/>
              <a:cs typeface="Arial"/>
              <a:sym typeface="Arial"/>
            </a:endParaRPr>
          </a:p>
          <a:p>
            <a:pPr marL="139700" indent="0">
              <a:buNone/>
            </a:pPr>
            <a:r>
              <a:rPr lang="en-US" altLang="zh-TW" sz="1100" b="0" i="0" u="none" strike="noStrike" cap="none" dirty="0" smtClean="0">
                <a:solidFill>
                  <a:srgbClr val="000000"/>
                </a:solidFill>
                <a:effectLst/>
                <a:latin typeface="Arial"/>
                <a:ea typeface="Arial"/>
                <a:cs typeface="Arial"/>
                <a:sym typeface="Arial"/>
              </a:rPr>
              <a:t>SIGFOX</a:t>
            </a:r>
            <a:r>
              <a:rPr lang="zh-TW" altLang="en-US" sz="1100" b="0" i="0" u="none" strike="noStrike" cap="none" dirty="0" smtClean="0">
                <a:solidFill>
                  <a:srgbClr val="000000"/>
                </a:solidFill>
                <a:effectLst/>
                <a:latin typeface="Arial"/>
                <a:ea typeface="Arial"/>
                <a:cs typeface="Arial"/>
                <a:sym typeface="Arial"/>
              </a:rPr>
              <a:t>有雙向通信功能，通信往往是從終端到基站向上傳送比較好，但從基站回到終端其性能是受限制的，向下比向上有更少的鏈路預算，這是因為終端上的接受靈敏度不如基站好。</a:t>
            </a:r>
            <a:r>
              <a:rPr lang="zh-TW" altLang="en-US" dirty="0" smtClean="0"/>
              <a:t/>
            </a:r>
            <a:br>
              <a:rPr lang="zh-TW" altLang="en-US" dirty="0" smtClean="0"/>
            </a:br>
            <a:r>
              <a:rPr lang="zh-TW" altLang="en-US" sz="1100" b="0" i="0" u="none" strike="noStrike" cap="none" dirty="0" smtClean="0">
                <a:solidFill>
                  <a:srgbClr val="000000"/>
                </a:solidFill>
                <a:effectLst/>
                <a:latin typeface="Arial"/>
                <a:ea typeface="Arial"/>
                <a:cs typeface="Arial"/>
                <a:sym typeface="Arial"/>
              </a:rPr>
              <a:t>原文網址：</a:t>
            </a:r>
            <a:r>
              <a:rPr lang="en-US" altLang="zh-TW" sz="1100" b="0" i="0" u="none" strike="noStrike" cap="none" dirty="0" smtClean="0">
                <a:solidFill>
                  <a:srgbClr val="000000"/>
                </a:solidFill>
                <a:effectLst/>
                <a:latin typeface="Arial"/>
                <a:ea typeface="Arial"/>
                <a:cs typeface="Arial"/>
                <a:sym typeface="Arial"/>
              </a:rPr>
              <a:t>https://read01.com/ja0PP0.html</a:t>
            </a:r>
          </a:p>
        </p:txBody>
      </p:sp>
    </p:spTree>
    <p:extLst>
      <p:ext uri="{BB962C8B-B14F-4D97-AF65-F5344CB8AC3E}">
        <p14:creationId xmlns:p14="http://schemas.microsoft.com/office/powerpoint/2010/main" val="3997185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ltLang="zh-TW" sz="1100" b="0" i="0" u="none" strike="noStrike" cap="none" dirty="0" err="1" smtClean="0">
                <a:solidFill>
                  <a:srgbClr val="000000"/>
                </a:solidFill>
                <a:latin typeface="+mn-ea"/>
                <a:ea typeface="Arial"/>
                <a:cs typeface="Arial"/>
                <a:sym typeface="Arial"/>
              </a:rPr>
              <a:t>Sigfox</a:t>
            </a:r>
            <a:r>
              <a:rPr lang="zh-TW" altLang="en-US" sz="1100" b="0" i="0" u="none" strike="noStrike" cap="none" dirty="0" smtClean="0">
                <a:solidFill>
                  <a:srgbClr val="000000"/>
                </a:solidFill>
                <a:latin typeface="+mn-ea"/>
                <a:ea typeface="Arial"/>
                <a:cs typeface="Arial"/>
                <a:sym typeface="Arial"/>
              </a:rPr>
              <a:t>就設計了輕量化的通訊協定，它的傳輸速度僅為</a:t>
            </a:r>
            <a:r>
              <a:rPr lang="en-US" altLang="zh-TW" sz="1100" b="0" i="0" u="none" strike="noStrike" cap="none" dirty="0" smtClean="0">
                <a:solidFill>
                  <a:srgbClr val="000000"/>
                </a:solidFill>
                <a:latin typeface="+mn-ea"/>
                <a:ea typeface="Arial"/>
                <a:cs typeface="Arial"/>
                <a:sym typeface="Arial"/>
              </a:rPr>
              <a:t>100bit/s</a:t>
            </a:r>
            <a:r>
              <a:rPr lang="zh-TW" altLang="en-US" sz="1100" b="0" i="0" u="none" strike="noStrike" cap="none" dirty="0" smtClean="0">
                <a:solidFill>
                  <a:srgbClr val="000000"/>
                </a:solidFill>
                <a:latin typeface="+mn-ea"/>
                <a:ea typeface="Arial"/>
                <a:cs typeface="Arial"/>
                <a:sym typeface="Arial"/>
              </a:rPr>
              <a:t>，每天每個裝置也被限制最多只能傳送</a:t>
            </a:r>
            <a:r>
              <a:rPr lang="en-US" altLang="zh-TW" sz="1100" b="0" i="0" u="none" strike="noStrike" cap="none" dirty="0" smtClean="0">
                <a:solidFill>
                  <a:srgbClr val="000000"/>
                </a:solidFill>
                <a:latin typeface="+mn-ea"/>
                <a:ea typeface="Arial"/>
                <a:cs typeface="Arial"/>
                <a:sym typeface="Arial"/>
              </a:rPr>
              <a:t>140</a:t>
            </a:r>
            <a:r>
              <a:rPr lang="zh-TW" altLang="en-US" sz="1100" b="0" i="0" u="none" strike="noStrike" cap="none" dirty="0" smtClean="0">
                <a:solidFill>
                  <a:srgbClr val="000000"/>
                </a:solidFill>
                <a:latin typeface="+mn-ea"/>
                <a:ea typeface="Arial"/>
                <a:cs typeface="Arial"/>
                <a:sym typeface="Arial"/>
              </a:rPr>
              <a:t>則訊息，每個訊息的容量最大為</a:t>
            </a:r>
            <a:r>
              <a:rPr lang="en-US" altLang="zh-TW" sz="1100" b="0" i="0" u="none" strike="noStrike" cap="none" dirty="0" smtClean="0">
                <a:solidFill>
                  <a:srgbClr val="000000"/>
                </a:solidFill>
                <a:latin typeface="+mn-ea"/>
                <a:ea typeface="Arial"/>
                <a:cs typeface="Arial"/>
                <a:sym typeface="Arial"/>
              </a:rPr>
              <a:t>12Byte</a:t>
            </a:r>
            <a:r>
              <a:rPr lang="zh-TW" altLang="en-US" sz="1100" b="0" i="0" u="none" strike="noStrike" cap="none" dirty="0" smtClean="0">
                <a:solidFill>
                  <a:srgbClr val="000000"/>
                </a:solidFill>
                <a:latin typeface="+mn-ea"/>
                <a:ea typeface="Arial"/>
                <a:cs typeface="Arial"/>
                <a:sym typeface="Arial"/>
              </a:rPr>
              <a:t>。在傳送</a:t>
            </a:r>
            <a:r>
              <a:rPr lang="en-US" altLang="zh-TW" sz="1100" b="0" i="0" u="none" strike="noStrike" cap="none" dirty="0" smtClean="0">
                <a:solidFill>
                  <a:srgbClr val="000000"/>
                </a:solidFill>
                <a:latin typeface="+mn-ea"/>
                <a:ea typeface="Arial"/>
                <a:cs typeface="Arial"/>
                <a:sym typeface="Arial"/>
              </a:rPr>
              <a:t>12Byte</a:t>
            </a:r>
            <a:r>
              <a:rPr lang="zh-TW" altLang="en-US" sz="1100" b="0" i="0" u="none" strike="noStrike" cap="none" dirty="0" smtClean="0">
                <a:solidFill>
                  <a:srgbClr val="000000"/>
                </a:solidFill>
                <a:latin typeface="+mn-ea"/>
                <a:ea typeface="Arial"/>
                <a:cs typeface="Arial"/>
                <a:sym typeface="Arial"/>
              </a:rPr>
              <a:t>訊息的時候，封包大小僅為</a:t>
            </a:r>
            <a:r>
              <a:rPr lang="en-US" altLang="zh-TW" sz="1100" b="0" i="0" u="none" strike="noStrike" cap="none" dirty="0" smtClean="0">
                <a:solidFill>
                  <a:srgbClr val="000000"/>
                </a:solidFill>
                <a:latin typeface="+mn-ea"/>
                <a:ea typeface="Arial"/>
                <a:cs typeface="Arial"/>
                <a:sym typeface="Arial"/>
              </a:rPr>
              <a:t>26Byte</a:t>
            </a:r>
            <a:r>
              <a:rPr lang="zh-TW" altLang="en-US" sz="1100" b="0" i="0" u="none" strike="noStrike" cap="none" dirty="0" smtClean="0">
                <a:solidFill>
                  <a:srgbClr val="000000"/>
                </a:solidFill>
                <a:latin typeface="+mn-ea"/>
                <a:ea typeface="Arial"/>
                <a:cs typeface="Arial"/>
                <a:sym typeface="Arial"/>
              </a:rPr>
              <a:t>，再加上通訊方式的最佳化，無需透過信令（</a:t>
            </a:r>
            <a:r>
              <a:rPr lang="en-US" altLang="zh-TW" sz="1100" b="0" i="0" u="none" strike="noStrike" cap="none" dirty="0" err="1" smtClean="0">
                <a:solidFill>
                  <a:srgbClr val="000000"/>
                </a:solidFill>
                <a:latin typeface="+mn-ea"/>
                <a:ea typeface="Arial"/>
                <a:cs typeface="Arial"/>
                <a:sym typeface="Arial"/>
              </a:rPr>
              <a:t>Signalling</a:t>
            </a:r>
            <a:r>
              <a:rPr lang="zh-TW" altLang="en-US" sz="1100" b="0" i="0" u="none" strike="noStrike" cap="none" dirty="0" smtClean="0">
                <a:solidFill>
                  <a:srgbClr val="000000"/>
                </a:solidFill>
                <a:latin typeface="+mn-ea"/>
                <a:ea typeface="Arial"/>
                <a:cs typeface="Arial"/>
                <a:sym typeface="Arial"/>
              </a:rPr>
              <a:t>）控制設備間的運作狀況，因此能在傳輸一樣資料的前提下，降低總體資訊的傳輸量，如此一來有助於節省物聯網裝置的電力消耗。</a:t>
            </a:r>
            <a:endParaRPr lang="en-US" altLang="zh-TW" sz="1100" b="0" i="0" u="none" strike="noStrike" cap="none" dirty="0" smtClean="0">
              <a:solidFill>
                <a:srgbClr val="000000"/>
              </a:solidFill>
              <a:latin typeface="+mn-ea"/>
              <a:ea typeface="Arial"/>
              <a:cs typeface="Arial"/>
              <a:sym typeface="Arial"/>
            </a:endParaRPr>
          </a:p>
          <a:p>
            <a:pPr marL="0" indent="0">
              <a:buNone/>
            </a:pPr>
            <a:r>
              <a:rPr lang="zh-TW" altLang="en-US" sz="1100" b="0" i="0" u="none" strike="noStrike" cap="none" dirty="0" smtClean="0">
                <a:solidFill>
                  <a:srgbClr val="000000"/>
                </a:solidFill>
                <a:latin typeface="+mn-ea"/>
                <a:ea typeface="Arial"/>
                <a:cs typeface="Arial"/>
                <a:sym typeface="Arial"/>
              </a:rPr>
              <a:t>採用這種通訊協定的另一個好處，就是每著裝置占用的頻寬比較低，所以能在同樣的網路建設下容納更多裝置，這對裝置數量相當龐大的物聯網裝置來說相當重要，能確保基地台能為每個裝置提供穩定的通訊服務。</a:t>
            </a:r>
          </a:p>
        </p:txBody>
      </p:sp>
    </p:spTree>
    <p:extLst>
      <p:ext uri="{BB962C8B-B14F-4D97-AF65-F5344CB8AC3E}">
        <p14:creationId xmlns:p14="http://schemas.microsoft.com/office/powerpoint/2010/main" val="3997185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139700" indent="0">
              <a:buNone/>
            </a:pPr>
            <a:r>
              <a:rPr lang="zh-TW" altLang="en-US" sz="1200" b="0" i="0" kern="1200" dirty="0" smtClean="0">
                <a:solidFill>
                  <a:schemeClr val="tx1"/>
                </a:solidFill>
                <a:effectLst/>
                <a:latin typeface="+mn-lt"/>
                <a:ea typeface="+mn-ea"/>
                <a:cs typeface="+mn-cs"/>
              </a:rPr>
              <a:t>目前物聯網的應用主要使用</a:t>
            </a:r>
            <a:r>
              <a:rPr lang="en-US" altLang="zh-TW" sz="1200" b="0" i="0" kern="1200" dirty="0" err="1" smtClean="0">
                <a:solidFill>
                  <a:schemeClr val="tx1"/>
                </a:solidFill>
                <a:effectLst/>
                <a:latin typeface="+mn-lt"/>
                <a:ea typeface="+mn-ea"/>
                <a:cs typeface="+mn-cs"/>
              </a:rPr>
              <a:t>WiFi</a:t>
            </a:r>
            <a:r>
              <a:rPr lang="zh-TW" altLang="en-US" sz="1200" b="0" i="0" kern="1200" dirty="0" smtClean="0">
                <a:solidFill>
                  <a:schemeClr val="tx1"/>
                </a:solidFill>
                <a:effectLst/>
                <a:latin typeface="+mn-lt"/>
                <a:ea typeface="+mn-ea"/>
                <a:cs typeface="+mn-cs"/>
              </a:rPr>
              <a:t>和藍牙技術，但數據準確率很低、耗電量極大。而廣域物聯網可以用光纖，但只適用於連接攝像機等寬頻終端；低容量傳感器雖然可以使用</a:t>
            </a:r>
            <a:r>
              <a:rPr lang="en-US" altLang="zh-TW" sz="1200" b="0" i="0" kern="1200" dirty="0" smtClean="0">
                <a:solidFill>
                  <a:schemeClr val="tx1"/>
                </a:solidFill>
                <a:effectLst/>
                <a:latin typeface="+mn-lt"/>
                <a:ea typeface="+mn-ea"/>
                <a:cs typeface="+mn-cs"/>
              </a:rPr>
              <a:t>2G/3G/4G</a:t>
            </a:r>
            <a:r>
              <a:rPr lang="zh-TW" altLang="en-US" sz="1200" b="0" i="0" kern="1200" dirty="0" smtClean="0">
                <a:solidFill>
                  <a:schemeClr val="tx1"/>
                </a:solidFill>
                <a:effectLst/>
                <a:latin typeface="+mn-lt"/>
                <a:ea typeface="+mn-ea"/>
                <a:cs typeface="+mn-cs"/>
              </a:rPr>
              <a:t>網絡，但難以滿足低功耗低成本的要求，因此</a:t>
            </a:r>
            <a:r>
              <a:rPr lang="en-US" altLang="zh-TW" sz="1200" b="0" i="0" kern="1200" dirty="0" smtClean="0">
                <a:solidFill>
                  <a:schemeClr val="tx1"/>
                </a:solidFill>
                <a:effectLst/>
                <a:latin typeface="+mn-lt"/>
                <a:ea typeface="+mn-ea"/>
                <a:cs typeface="+mn-cs"/>
              </a:rPr>
              <a:t>NB-</a:t>
            </a:r>
            <a:r>
              <a:rPr lang="en-US" altLang="zh-TW" sz="1200" b="0" i="0" kern="1200" dirty="0" err="1" smtClean="0">
                <a:solidFill>
                  <a:schemeClr val="tx1"/>
                </a:solidFill>
                <a:effectLst/>
                <a:latin typeface="+mn-lt"/>
                <a:ea typeface="+mn-ea"/>
                <a:cs typeface="+mn-cs"/>
              </a:rPr>
              <a:t>IoT</a:t>
            </a:r>
            <a:r>
              <a:rPr lang="zh-TW" altLang="en-US" sz="1200" b="0" i="0" kern="1200" dirty="0" smtClean="0">
                <a:solidFill>
                  <a:schemeClr val="tx1"/>
                </a:solidFill>
                <a:effectLst/>
                <a:latin typeface="+mn-lt"/>
                <a:ea typeface="+mn-ea"/>
                <a:cs typeface="+mn-cs"/>
              </a:rPr>
              <a:t>技術也因此誕生。</a:t>
            </a:r>
            <a:endParaRPr lang="en-US" altLang="zh-TW" sz="1200" b="0" i="0" kern="1200" dirty="0" smtClean="0">
              <a:solidFill>
                <a:schemeClr val="tx1"/>
              </a:solidFill>
              <a:effectLst/>
              <a:latin typeface="+mn-lt"/>
              <a:ea typeface="+mn-ea"/>
              <a:cs typeface="+mn-cs"/>
            </a:endParaRPr>
          </a:p>
          <a:p>
            <a:pPr marL="139700" indent="0">
              <a:buNone/>
            </a:pPr>
            <a:endParaRPr lang="en-US" altLang="zh-TW" sz="1200" b="0" i="0" kern="1200" dirty="0" smtClean="0">
              <a:solidFill>
                <a:schemeClr val="tx1"/>
              </a:solidFill>
              <a:effectLst/>
              <a:latin typeface="+mn-lt"/>
              <a:ea typeface="+mn-ea"/>
              <a:cs typeface="+mn-cs"/>
            </a:endParaRPr>
          </a:p>
          <a:p>
            <a:pPr marL="139700" indent="0">
              <a:buNone/>
            </a:pPr>
            <a:r>
              <a:rPr lang="en-US" altLang="zh-TW" sz="1100" b="0" i="1" u="none" strike="noStrike" cap="none" dirty="0" smtClean="0">
                <a:solidFill>
                  <a:srgbClr val="000000"/>
                </a:solidFill>
                <a:effectLst/>
                <a:latin typeface="Arial"/>
                <a:ea typeface="Arial"/>
                <a:cs typeface="Arial"/>
                <a:sym typeface="Arial"/>
              </a:rPr>
              <a:t>NB-</a:t>
            </a:r>
            <a:r>
              <a:rPr lang="en-US" altLang="zh-TW" sz="1100" b="0" i="1" u="none" strike="noStrike" cap="none" dirty="0" err="1" smtClean="0">
                <a:solidFill>
                  <a:srgbClr val="000000"/>
                </a:solidFill>
                <a:effectLst/>
                <a:latin typeface="Arial"/>
                <a:ea typeface="Arial"/>
                <a:cs typeface="Arial"/>
                <a:sym typeface="Arial"/>
              </a:rPr>
              <a:t>IoT</a:t>
            </a:r>
            <a:r>
              <a:rPr lang="zh-TW" altLang="en-US" sz="1100" b="0" i="1" u="none" strike="noStrike" cap="none" dirty="0" smtClean="0">
                <a:solidFill>
                  <a:srgbClr val="000000"/>
                </a:solidFill>
                <a:effectLst/>
                <a:latin typeface="Arial"/>
                <a:ea typeface="Arial"/>
                <a:cs typeface="Arial"/>
                <a:sym typeface="Arial"/>
              </a:rPr>
              <a:t>是專為低功耗、低成本</a:t>
            </a:r>
            <a:r>
              <a:rPr lang="en-US" altLang="zh-TW" sz="1100" b="0" i="1" u="none" strike="noStrike" cap="none" dirty="0" err="1" smtClean="0">
                <a:solidFill>
                  <a:srgbClr val="000000"/>
                </a:solidFill>
                <a:effectLst/>
                <a:latin typeface="Arial"/>
                <a:ea typeface="Arial"/>
                <a:cs typeface="Arial"/>
                <a:sym typeface="Arial"/>
              </a:rPr>
              <a:t>IoT</a:t>
            </a:r>
            <a:r>
              <a:rPr lang="zh-TW" altLang="en-US" sz="1100" b="0" i="1" u="none" strike="noStrike" cap="none" dirty="0" smtClean="0">
                <a:solidFill>
                  <a:srgbClr val="000000"/>
                </a:solidFill>
                <a:effectLst/>
                <a:latin typeface="Arial"/>
                <a:ea typeface="Arial"/>
                <a:cs typeface="Arial"/>
                <a:sym typeface="Arial"/>
              </a:rPr>
              <a:t>裝置所開發的新式無線標準，能與蜂巢式網路基礎架構共同運作。其具備低功耗、長距離的特性，以及強大的訊號穿透力，能在特定環境中提供其他無線技術沒有的優點。因此，</a:t>
            </a:r>
            <a:r>
              <a:rPr lang="en-US" altLang="zh-TW" sz="1100" b="0" i="1" u="none" strike="noStrike" cap="none" dirty="0" smtClean="0">
                <a:solidFill>
                  <a:srgbClr val="000000"/>
                </a:solidFill>
                <a:effectLst/>
                <a:latin typeface="Arial"/>
                <a:ea typeface="Arial"/>
                <a:cs typeface="Arial"/>
                <a:sym typeface="Arial"/>
              </a:rPr>
              <a:t>NB-</a:t>
            </a:r>
            <a:r>
              <a:rPr lang="en-US" altLang="zh-TW" sz="1100" b="0" i="1" u="none" strike="noStrike" cap="none" dirty="0" err="1" smtClean="0">
                <a:solidFill>
                  <a:srgbClr val="000000"/>
                </a:solidFill>
                <a:effectLst/>
                <a:latin typeface="Arial"/>
                <a:ea typeface="Arial"/>
                <a:cs typeface="Arial"/>
                <a:sym typeface="Arial"/>
              </a:rPr>
              <a:t>IoT</a:t>
            </a:r>
            <a:r>
              <a:rPr lang="zh-TW" altLang="en-US" sz="1100" b="0" i="1" u="none" strike="noStrike" cap="none" dirty="0" smtClean="0">
                <a:solidFill>
                  <a:srgbClr val="000000"/>
                </a:solidFill>
                <a:effectLst/>
                <a:latin typeface="Arial"/>
                <a:ea typeface="Arial"/>
                <a:cs typeface="Arial"/>
                <a:sym typeface="Arial"/>
              </a:rPr>
              <a:t>成為</a:t>
            </a:r>
            <a:r>
              <a:rPr lang="en-US" altLang="zh-TW" sz="1100" b="0" i="1" u="none" strike="noStrike" cap="none" dirty="0" err="1" smtClean="0">
                <a:solidFill>
                  <a:srgbClr val="000000"/>
                </a:solidFill>
                <a:effectLst/>
                <a:latin typeface="Arial"/>
                <a:ea typeface="Arial"/>
                <a:cs typeface="Arial"/>
                <a:sym typeface="Arial"/>
              </a:rPr>
              <a:t>IoT</a:t>
            </a:r>
            <a:r>
              <a:rPr lang="zh-TW" altLang="en-US" sz="1100" b="0" i="1" u="none" strike="noStrike" cap="none" dirty="0" smtClean="0">
                <a:solidFill>
                  <a:srgbClr val="000000"/>
                </a:solidFill>
                <a:effectLst/>
                <a:latin typeface="Arial"/>
                <a:ea typeface="Arial"/>
                <a:cs typeface="Arial"/>
                <a:sym typeface="Arial"/>
              </a:rPr>
              <a:t>裝置連結至雲端的理想選擇。</a:t>
            </a:r>
            <a:endParaRPr lang="en-US" altLang="zh-TW" sz="1100" b="0" i="1" u="none" strike="noStrike" cap="none" dirty="0" smtClean="0">
              <a:solidFill>
                <a:srgbClr val="000000"/>
              </a:solidFill>
              <a:effectLst/>
              <a:latin typeface="Arial"/>
              <a:ea typeface="Arial"/>
              <a:cs typeface="Arial"/>
              <a:sym typeface="Arial"/>
            </a:endParaRPr>
          </a:p>
          <a:p>
            <a:pPr marL="139700" indent="0">
              <a:buNone/>
            </a:pPr>
            <a:endParaRPr lang="en-US" altLang="zh-TW" sz="1100" b="0" i="1" u="none" strike="noStrike" kern="1200" cap="none" dirty="0" smtClean="0">
              <a:solidFill>
                <a:srgbClr val="000000"/>
              </a:solidFill>
              <a:effectLst/>
              <a:latin typeface="Arial"/>
              <a:ea typeface="+mn-ea"/>
              <a:cs typeface="Arial"/>
              <a:sym typeface="Arial"/>
            </a:endParaRPr>
          </a:p>
          <a:p>
            <a:pPr marL="139700" indent="0">
              <a:buNone/>
            </a:pPr>
            <a:r>
              <a:rPr lang="zh-TW" altLang="en-US" sz="1200" dirty="0" smtClean="0"/>
              <a:t>物聯網</a:t>
            </a:r>
            <a:r>
              <a:rPr lang="en-US" altLang="zh-TW" sz="1200" dirty="0" smtClean="0"/>
              <a:t>(</a:t>
            </a:r>
            <a:r>
              <a:rPr lang="en-US" altLang="zh-TW" sz="1200" dirty="0" err="1" smtClean="0"/>
              <a:t>IoT</a:t>
            </a:r>
            <a:r>
              <a:rPr lang="en-US" altLang="zh-TW" sz="1200" dirty="0" smtClean="0"/>
              <a:t>)</a:t>
            </a:r>
            <a:r>
              <a:rPr lang="zh-TW" altLang="en-US" sz="1200" dirty="0" smtClean="0"/>
              <a:t>有「最後一哩」的難題。雖然用來收集與分析資料的雲端基礎架構早已就緒，但是，到現在可用來連結大量裝置接上網路、且兼具傳輸距離、低功耗與低成本特性的無線基礎架構卻還沒有到位。 </a:t>
            </a:r>
          </a:p>
          <a:p>
            <a:pPr marL="139700" indent="0">
              <a:buNone/>
            </a:pPr>
            <a:r>
              <a:rPr lang="zh-TW" altLang="en-US" sz="1200" dirty="0" smtClean="0"/>
              <a:t>窄頻</a:t>
            </a:r>
            <a:r>
              <a:rPr lang="en-US" altLang="zh-TW" sz="1200" dirty="0" err="1" smtClean="0"/>
              <a:t>IoT</a:t>
            </a:r>
            <a:r>
              <a:rPr lang="en-US" altLang="zh-TW" sz="1200" dirty="0" smtClean="0"/>
              <a:t>(NB-</a:t>
            </a:r>
            <a:r>
              <a:rPr lang="en-US" altLang="zh-TW" sz="1200" dirty="0" err="1" smtClean="0"/>
              <a:t>IoT</a:t>
            </a:r>
            <a:r>
              <a:rPr lang="en-US" altLang="zh-TW" sz="1200" dirty="0" smtClean="0"/>
              <a:t>)</a:t>
            </a:r>
            <a:r>
              <a:rPr lang="zh-TW" altLang="en-US" sz="1200" dirty="0" smtClean="0"/>
              <a:t>是專為低功耗、低成本</a:t>
            </a:r>
            <a:r>
              <a:rPr lang="en-US" altLang="zh-TW" sz="1200" dirty="0" err="1" smtClean="0"/>
              <a:t>IoT</a:t>
            </a:r>
            <a:r>
              <a:rPr lang="zh-TW" altLang="en-US" sz="1200" dirty="0" smtClean="0"/>
              <a:t>裝置所開發的新式無線標準，能與蜂巢式網路基礎架構共同運作。無需專屬的閘道器，因此裝置製造商能專注於設計裝置的功能性，不用再擔心無線基礎架構的問題。</a:t>
            </a:r>
          </a:p>
          <a:p>
            <a:pPr marL="139700" indent="0">
              <a:buNone/>
            </a:pPr>
            <a:endParaRPr lang="en-US" altLang="zh-TW" sz="1200" b="0" i="0" kern="1200" dirty="0" smtClean="0">
              <a:solidFill>
                <a:schemeClr val="tx1"/>
              </a:solidFill>
              <a:effectLst/>
              <a:latin typeface="+mn-lt"/>
              <a:ea typeface="+mn-ea"/>
              <a:cs typeface="+mn-cs"/>
            </a:endParaRPr>
          </a:p>
          <a:p>
            <a:pPr marL="0" indent="0">
              <a:buNone/>
            </a:pPr>
            <a:r>
              <a:rPr lang="zh-TW" altLang="en-US" dirty="0" smtClean="0"/>
              <a:t>異常報告應用 </a:t>
            </a:r>
            <a:r>
              <a:rPr lang="en-US" altLang="zh-TW" dirty="0" smtClean="0"/>
              <a:t>:</a:t>
            </a:r>
            <a:r>
              <a:rPr lang="zh-TW" altLang="en-US" dirty="0" smtClean="0"/>
              <a:t> 煙霧警報探測器、智能電表異常通知等傳輸數據量較小的需求。</a:t>
            </a:r>
            <a:endParaRPr lang="en-US" altLang="zh-TW" dirty="0" smtClean="0"/>
          </a:p>
          <a:p>
            <a:pPr marL="0" indent="0">
              <a:buNone/>
            </a:pPr>
            <a:r>
              <a:rPr lang="zh-TW" altLang="en-US" dirty="0" smtClean="0"/>
              <a:t>週期報告應用 </a:t>
            </a:r>
            <a:r>
              <a:rPr lang="en-US" altLang="zh-TW" dirty="0" smtClean="0"/>
              <a:t>:</a:t>
            </a:r>
            <a:r>
              <a:rPr lang="zh-TW" altLang="en-US" dirty="0" smtClean="0"/>
              <a:t> 智能公用資源測量報告、智能農業、智能環境等傳輸量稍大的需求。</a:t>
            </a:r>
            <a:endParaRPr lang="en-US" altLang="zh-TW" dirty="0" smtClean="0"/>
          </a:p>
          <a:p>
            <a:pPr marL="0" indent="0">
              <a:buNone/>
            </a:pPr>
            <a:r>
              <a:rPr lang="zh-TW" altLang="en-US" dirty="0" smtClean="0"/>
              <a:t>網路指令應用 </a:t>
            </a:r>
            <a:r>
              <a:rPr lang="en-US" altLang="zh-TW" dirty="0" smtClean="0"/>
              <a:t>:</a:t>
            </a:r>
            <a:r>
              <a:rPr lang="zh-TW" altLang="en-US" dirty="0" smtClean="0"/>
              <a:t> 誤開</a:t>
            </a:r>
            <a:r>
              <a:rPr lang="en-US" altLang="zh-TW" dirty="0" smtClean="0"/>
              <a:t>/</a:t>
            </a:r>
            <a:r>
              <a:rPr lang="zh-TW" altLang="en-US" dirty="0" smtClean="0"/>
              <a:t>關網路權限或是設備需報告或是通知等傳輸數據量較小的需求。</a:t>
            </a:r>
            <a:endParaRPr lang="en-US" altLang="zh-TW" dirty="0" smtClean="0"/>
          </a:p>
          <a:p>
            <a:pPr marL="0" indent="0">
              <a:buNone/>
            </a:pPr>
            <a:r>
              <a:rPr lang="zh-TW" altLang="en-US" dirty="0" smtClean="0"/>
              <a:t>軟體更新應用 </a:t>
            </a:r>
            <a:r>
              <a:rPr lang="en-US" altLang="zh-TW" dirty="0" smtClean="0"/>
              <a:t>:</a:t>
            </a:r>
            <a:r>
              <a:rPr lang="zh-TW" altLang="en-US" dirty="0" smtClean="0"/>
              <a:t> 軟體程式需要更新或是維護等傳輸數據量較大的需求。</a:t>
            </a:r>
            <a:endParaRPr lang="en-US" altLang="zh-TW" dirty="0" smtClean="0"/>
          </a:p>
          <a:p>
            <a:pPr marL="0" indent="0">
              <a:buNone/>
            </a:pPr>
            <a:endParaRPr lang="en-US" altLang="zh-TW" dirty="0" smtClean="0"/>
          </a:p>
          <a:p>
            <a:pPr marL="0" indent="0">
              <a:buNone/>
            </a:pPr>
            <a:r>
              <a:rPr lang="en-US" altLang="zh-TW" dirty="0" smtClean="0"/>
              <a:t>https://read01.com/zh-tw/BE2703.html#.W3rSLugzbIU</a:t>
            </a:r>
          </a:p>
          <a:p>
            <a:pPr marL="0" indent="0">
              <a:buNone/>
            </a:pPr>
            <a:r>
              <a:rPr lang="en-US" altLang="zh-TW" dirty="0" smtClean="0"/>
              <a:t>http://www.2cm.com.tw/markettrend_content.asp?sn=1710130006</a:t>
            </a:r>
          </a:p>
        </p:txBody>
      </p:sp>
      <p:sp>
        <p:nvSpPr>
          <p:cNvPr id="4" name="投影片編號版面配置區 3"/>
          <p:cNvSpPr>
            <a:spLocks noGrp="1"/>
          </p:cNvSpPr>
          <p:nvPr>
            <p:ph type="sldNum" sz="quarter" idx="10"/>
          </p:nvPr>
        </p:nvSpPr>
        <p:spPr/>
        <p:txBody>
          <a:bodyPr/>
          <a:lstStyle/>
          <a:p>
            <a:fld id="{6BEE24F7-1D69-43A5-BA91-837836D02666}" type="slidenum">
              <a:rPr lang="zh-TW" altLang="en-US" smtClean="0"/>
              <a:t>30</a:t>
            </a:fld>
            <a:endParaRPr lang="zh-TW" altLang="en-US"/>
          </a:p>
        </p:txBody>
      </p:sp>
    </p:spTree>
    <p:extLst>
      <p:ext uri="{BB962C8B-B14F-4D97-AF65-F5344CB8AC3E}">
        <p14:creationId xmlns:p14="http://schemas.microsoft.com/office/powerpoint/2010/main" val="145240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hlinkClick r:id="rId3"/>
              </a:rPr>
              <a:t>https://kknews.cc/zh-tw/tech/9obnykq.html</a:t>
            </a:r>
            <a:endParaRPr lang="en-US" altLang="zh-TW" dirty="0" smtClean="0"/>
          </a:p>
          <a:p>
            <a:endParaRPr lang="zh-TW" altLang="en-US" dirty="0"/>
          </a:p>
        </p:txBody>
      </p:sp>
    </p:spTree>
    <p:extLst>
      <p:ext uri="{BB962C8B-B14F-4D97-AF65-F5344CB8AC3E}">
        <p14:creationId xmlns:p14="http://schemas.microsoft.com/office/powerpoint/2010/main" val="3118157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smtClean="0"/>
              <a:t>物聯網（</a:t>
            </a:r>
            <a:r>
              <a:rPr lang="en-US" altLang="zh-TW" dirty="0" smtClean="0"/>
              <a:t>Internet of Things</a:t>
            </a:r>
            <a:r>
              <a:rPr lang="zh-TW" altLang="en-US" dirty="0" smtClean="0"/>
              <a:t>；縮寫</a:t>
            </a:r>
            <a:r>
              <a:rPr lang="en-US" altLang="zh-TW" dirty="0" err="1" smtClean="0"/>
              <a:t>IoT</a:t>
            </a:r>
            <a:r>
              <a:rPr lang="zh-TW" altLang="en-US" dirty="0" smtClean="0"/>
              <a:t>），指的是物物相連，每個裝置都可以透過網路來互相交換訊息。</a:t>
            </a:r>
            <a:r>
              <a:rPr lang="en-US" altLang="zh-TW" dirty="0" err="1" smtClean="0"/>
              <a:t>IoT</a:t>
            </a:r>
            <a:r>
              <a:rPr lang="zh-TW" altLang="en-US" dirty="0" smtClean="0"/>
              <a:t>這個概念不算太新的名詞，早在</a:t>
            </a:r>
            <a:r>
              <a:rPr lang="en-US" altLang="zh-TW" dirty="0" smtClean="0"/>
              <a:t>1995</a:t>
            </a:r>
            <a:r>
              <a:rPr lang="zh-TW" altLang="en-US" dirty="0" smtClean="0"/>
              <a:t>年比爾蓋茲的</a:t>
            </a:r>
            <a:r>
              <a:rPr lang="en-US" altLang="zh-TW" dirty="0" smtClean="0"/>
              <a:t>《</a:t>
            </a:r>
            <a:r>
              <a:rPr lang="zh-TW" altLang="en-US" dirty="0" smtClean="0"/>
              <a:t>未來之路</a:t>
            </a:r>
            <a:r>
              <a:rPr lang="en-US" altLang="zh-TW" dirty="0" smtClean="0"/>
              <a:t>》</a:t>
            </a:r>
            <a:r>
              <a:rPr lang="zh-TW" altLang="en-US" dirty="0" smtClean="0"/>
              <a:t>一書中，就首次提到了物聯網的概念。</a:t>
            </a:r>
          </a:p>
          <a:p>
            <a:endParaRPr lang="zh-TW" altLang="en-US" dirty="0" smtClean="0"/>
          </a:p>
          <a:p>
            <a:r>
              <a:rPr lang="zh-TW" altLang="en-US" dirty="0" smtClean="0"/>
              <a:t>然而，當年受限於技術瓶頸，</a:t>
            </a:r>
            <a:r>
              <a:rPr lang="en-US" altLang="zh-TW" dirty="0" err="1" smtClean="0"/>
              <a:t>IoT</a:t>
            </a:r>
            <a:r>
              <a:rPr lang="zh-TW" altLang="en-US" dirty="0" smtClean="0"/>
              <a:t>產業一直沒有好好發展起來。直到近年雲端運算、雲端儲存成本降低，以及大數據、</a:t>
            </a:r>
            <a:r>
              <a:rPr lang="en-US" altLang="zh-TW" dirty="0" smtClean="0"/>
              <a:t>AI</a:t>
            </a:r>
            <a:r>
              <a:rPr lang="zh-TW" altLang="en-US" dirty="0" smtClean="0"/>
              <a:t>等技術應用的提升，再加上終端連網數量不斷的增加，</a:t>
            </a:r>
            <a:r>
              <a:rPr lang="en-US" altLang="zh-TW" dirty="0" err="1" smtClean="0"/>
              <a:t>IoT</a:t>
            </a:r>
            <a:r>
              <a:rPr lang="zh-TW" altLang="en-US" dirty="0" smtClean="0"/>
              <a:t>產業才終於在過去幾年大鳴大放了起來。</a:t>
            </a:r>
            <a:endParaRPr lang="zh-TW" altLang="en-US" dirty="0"/>
          </a:p>
        </p:txBody>
      </p:sp>
    </p:spTree>
    <p:extLst>
      <p:ext uri="{BB962C8B-B14F-4D97-AF65-F5344CB8AC3E}">
        <p14:creationId xmlns:p14="http://schemas.microsoft.com/office/powerpoint/2010/main" val="10200832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139700" indent="0">
              <a:buNone/>
            </a:pPr>
            <a:r>
              <a:rPr lang="zh-TW" altLang="en-US" dirty="0" smtClean="0"/>
              <a:t>雖然</a:t>
            </a:r>
            <a:r>
              <a:rPr lang="en-US" altLang="zh-TW" dirty="0" smtClean="0"/>
              <a:t>NB-</a:t>
            </a:r>
            <a:r>
              <a:rPr lang="en-US" altLang="zh-TW" dirty="0" err="1" smtClean="0"/>
              <a:t>IoT</a:t>
            </a:r>
            <a:r>
              <a:rPr lang="zh-TW" altLang="en-US" dirty="0" smtClean="0"/>
              <a:t>甫於</a:t>
            </a:r>
            <a:r>
              <a:rPr lang="en-US" altLang="zh-TW" dirty="0" smtClean="0"/>
              <a:t>2016</a:t>
            </a:r>
            <a:r>
              <a:rPr lang="zh-TW" altLang="en-US" dirty="0" smtClean="0"/>
              <a:t>年才完成標準制定，但它已經被實際運用在市場上，以實現現代聯網城市的</a:t>
            </a:r>
            <a:r>
              <a:rPr lang="en-US" altLang="zh-TW" dirty="0" err="1" smtClean="0"/>
              <a:t>IoT</a:t>
            </a:r>
            <a:r>
              <a:rPr lang="zh-TW" altLang="en-US" dirty="0" smtClean="0"/>
              <a:t>願景。從德國、西班牙到挪威，都已成功完成了多項現場測試，充分證明</a:t>
            </a:r>
            <a:r>
              <a:rPr lang="en-US" altLang="zh-TW" dirty="0" smtClean="0"/>
              <a:t>NB-</a:t>
            </a:r>
            <a:r>
              <a:rPr lang="en-US" altLang="zh-TW" dirty="0" err="1" smtClean="0"/>
              <a:t>IoT</a:t>
            </a:r>
            <a:r>
              <a:rPr lang="zh-TW" altLang="en-US" dirty="0" smtClean="0"/>
              <a:t>是城市</a:t>
            </a:r>
            <a:r>
              <a:rPr lang="en-US" altLang="zh-TW" dirty="0" err="1" smtClean="0"/>
              <a:t>IoT</a:t>
            </a:r>
            <a:r>
              <a:rPr lang="zh-TW" altLang="en-US" dirty="0" smtClean="0"/>
              <a:t>應用的理想方案。</a:t>
            </a:r>
            <a:endParaRPr lang="en-US" altLang="zh-TW" dirty="0" smtClean="0"/>
          </a:p>
          <a:p>
            <a:endParaRPr lang="en-US" altLang="zh-TW" dirty="0" smtClean="0"/>
          </a:p>
          <a:p>
            <a:pPr marL="139700" indent="0">
              <a:buNone/>
            </a:pPr>
            <a:r>
              <a:rPr lang="zh-TW" altLang="en-US" dirty="0" smtClean="0"/>
              <a:t> </a:t>
            </a:r>
            <a:r>
              <a:rPr lang="en-US" altLang="zh-TW" dirty="0" err="1" smtClean="0"/>
              <a:t>IoT</a:t>
            </a:r>
            <a:r>
              <a:rPr lang="zh-TW" altLang="en-US" dirty="0" smtClean="0"/>
              <a:t>的主要任務之一是促進資源的有效監控與分配，以實現一個更具智慧、效率的世界。但傳統的</a:t>
            </a:r>
            <a:r>
              <a:rPr lang="en-US" altLang="zh-TW" dirty="0" smtClean="0"/>
              <a:t>Wi-Fi</a:t>
            </a:r>
            <a:r>
              <a:rPr lang="zh-TW" altLang="en-US" dirty="0" smtClean="0"/>
              <a:t>、藍牙和蜂巢式技術的問題是，它們的傳輸距離、功耗與成本特性，都無法真正實現這個願景。 </a:t>
            </a:r>
          </a:p>
          <a:p>
            <a:pPr marL="139700" indent="0">
              <a:buNone/>
            </a:pPr>
            <a:r>
              <a:rPr lang="en-US" altLang="zh-TW" dirty="0" smtClean="0"/>
              <a:t>NB-</a:t>
            </a:r>
            <a:r>
              <a:rPr lang="en-US" altLang="zh-TW" dirty="0" err="1" smtClean="0"/>
              <a:t>IoT</a:t>
            </a:r>
            <a:r>
              <a:rPr lang="zh-TW" altLang="en-US" dirty="0" smtClean="0"/>
              <a:t>之所以能在都會環境中發揮其強項，最主要是因為它擁有能與傳統無線技術互補的特性。它能提供蜂巢式技術的傳輸距離、藍牙的成本效益、以及無可匹敵的室內穿透力，讓訊號不受都會障礙物的影響，傳送無礙。 </a:t>
            </a:r>
          </a:p>
          <a:p>
            <a:endParaRPr lang="zh-TW" altLang="en-US" dirty="0" smtClean="0"/>
          </a:p>
          <a:p>
            <a:r>
              <a:rPr lang="zh-TW" altLang="en-US" dirty="0" smtClean="0"/>
              <a:t>智慧量表</a:t>
            </a:r>
            <a:endParaRPr lang="en-US" altLang="zh-TW" dirty="0" smtClean="0"/>
          </a:p>
          <a:p>
            <a:r>
              <a:rPr lang="zh-TW" altLang="en-US" sz="1100" b="1" i="0" u="none" strike="noStrike" cap="none" dirty="0" smtClean="0">
                <a:solidFill>
                  <a:srgbClr val="000000"/>
                </a:solidFill>
                <a:effectLst/>
                <a:latin typeface="Arial"/>
                <a:ea typeface="Arial"/>
                <a:cs typeface="Arial"/>
                <a:sym typeface="Arial"/>
              </a:rPr>
              <a:t>智慧停車</a:t>
            </a:r>
            <a:r>
              <a:rPr lang="zh-TW" altLang="en-US" sz="1100" b="0" i="0" u="none" strike="noStrike" cap="none" dirty="0" smtClean="0">
                <a:solidFill>
                  <a:srgbClr val="000000"/>
                </a:solidFill>
                <a:effectLst/>
                <a:latin typeface="Arial"/>
                <a:ea typeface="Arial"/>
                <a:cs typeface="Arial"/>
                <a:sym typeface="Arial"/>
              </a:rPr>
              <a:t> </a:t>
            </a:r>
            <a:endParaRPr lang="en-US" altLang="zh-TW" sz="1100" b="0" i="0" u="none" strike="noStrike" cap="none" dirty="0" smtClean="0">
              <a:solidFill>
                <a:srgbClr val="000000"/>
              </a:solidFill>
              <a:effectLst/>
              <a:latin typeface="Arial"/>
              <a:ea typeface="Arial"/>
              <a:cs typeface="Arial"/>
              <a:sym typeface="Arial"/>
            </a:endParaRPr>
          </a:p>
          <a:p>
            <a:r>
              <a:rPr lang="zh-TW" altLang="en-US" sz="1100" b="1" i="0" u="none" strike="noStrike" cap="none" dirty="0" smtClean="0">
                <a:solidFill>
                  <a:srgbClr val="000000"/>
                </a:solidFill>
                <a:effectLst/>
                <a:latin typeface="Arial"/>
                <a:ea typeface="Arial"/>
                <a:cs typeface="Arial"/>
                <a:sym typeface="Arial"/>
              </a:rPr>
              <a:t>智慧農業</a:t>
            </a:r>
            <a:r>
              <a:rPr lang="zh-TW" altLang="en-US" sz="1100" b="0" i="0" u="none" strike="noStrike" cap="none" dirty="0" smtClean="0">
                <a:solidFill>
                  <a:srgbClr val="000000"/>
                </a:solidFill>
                <a:effectLst/>
                <a:latin typeface="Arial"/>
                <a:ea typeface="Arial"/>
                <a:cs typeface="Arial"/>
                <a:sym typeface="Arial"/>
              </a:rPr>
              <a:t> </a:t>
            </a:r>
            <a:endParaRPr lang="zh-TW" altLang="en-US" dirty="0"/>
          </a:p>
        </p:txBody>
      </p:sp>
    </p:spTree>
    <p:extLst>
      <p:ext uri="{BB962C8B-B14F-4D97-AF65-F5344CB8AC3E}">
        <p14:creationId xmlns:p14="http://schemas.microsoft.com/office/powerpoint/2010/main" val="29518092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dirty="0" smtClean="0">
                <a:latin typeface="標楷體" panose="03000509000000000000" pitchFamily="65" charset="-120"/>
                <a:ea typeface="標楷體" panose="03000509000000000000" pitchFamily="65" charset="-120"/>
              </a:rPr>
              <a:t>針對</a:t>
            </a:r>
            <a:r>
              <a:rPr lang="en-US" altLang="zh-TW" sz="1200" b="1" dirty="0" err="1" smtClean="0">
                <a:latin typeface="標楷體" panose="03000509000000000000" pitchFamily="65" charset="-120"/>
                <a:ea typeface="標楷體" panose="03000509000000000000" pitchFamily="65" charset="-120"/>
              </a:rPr>
              <a:t>IoT</a:t>
            </a:r>
            <a:r>
              <a:rPr lang="zh-TW" altLang="en-US" sz="1200" b="1" dirty="0" smtClean="0">
                <a:latin typeface="標楷體" panose="03000509000000000000" pitchFamily="65" charset="-120"/>
                <a:ea typeface="標楷體" panose="03000509000000000000" pitchFamily="65" charset="-120"/>
              </a:rPr>
              <a:t>所打造的電信級網路，對於網路傳輸品質、數據安全都有更高的保障，再加上建置成本較低，電信商不用大幅更改現行的</a:t>
            </a:r>
            <a:r>
              <a:rPr lang="en-US" altLang="zh-TW" sz="1200" b="1" dirty="0" smtClean="0">
                <a:latin typeface="標楷體" panose="03000509000000000000" pitchFamily="65" charset="-120"/>
                <a:ea typeface="標楷體" panose="03000509000000000000" pitchFamily="65" charset="-120"/>
              </a:rPr>
              <a:t>4G LTE</a:t>
            </a:r>
            <a:r>
              <a:rPr lang="zh-TW" altLang="en-US" sz="1200" b="1" dirty="0" smtClean="0">
                <a:latin typeface="標楷體" panose="03000509000000000000" pitchFamily="65" charset="-120"/>
                <a:ea typeface="標楷體" panose="03000509000000000000" pitchFamily="65" charset="-120"/>
              </a:rPr>
              <a:t>電信網路架構，就能快速部署，因而備受各國電信商所支持。</a:t>
            </a:r>
          </a:p>
          <a:p>
            <a:r>
              <a:rPr lang="zh-TW" altLang="en-US" sz="1200" b="0" i="0" kern="1200" dirty="0" smtClean="0">
                <a:solidFill>
                  <a:schemeClr val="tx1"/>
                </a:solidFill>
                <a:effectLst/>
                <a:latin typeface="+mn-lt"/>
                <a:ea typeface="+mn-ea"/>
                <a:cs typeface="+mn-cs"/>
              </a:rPr>
              <a:t>例如，家中長輩的健康照護就很適合採用</a:t>
            </a:r>
            <a:r>
              <a:rPr lang="en-US" altLang="zh-TW" sz="1200" b="0" i="0" kern="1200" dirty="0" smtClean="0">
                <a:solidFill>
                  <a:schemeClr val="tx1"/>
                </a:solidFill>
                <a:effectLst/>
                <a:latin typeface="+mn-lt"/>
                <a:ea typeface="+mn-ea"/>
                <a:cs typeface="+mn-cs"/>
              </a:rPr>
              <a:t>NB-</a:t>
            </a:r>
            <a:r>
              <a:rPr lang="en-US" altLang="zh-TW" sz="1200" b="0" i="0" kern="1200" dirty="0" err="1" smtClean="0">
                <a:solidFill>
                  <a:schemeClr val="tx1"/>
                </a:solidFill>
                <a:effectLst/>
                <a:latin typeface="+mn-lt"/>
                <a:ea typeface="+mn-ea"/>
                <a:cs typeface="+mn-cs"/>
              </a:rPr>
              <a:t>IoT</a:t>
            </a:r>
            <a:r>
              <a:rPr lang="zh-TW" altLang="en-US" sz="1200" b="0" i="0" kern="1200" dirty="0" smtClean="0">
                <a:solidFill>
                  <a:schemeClr val="tx1"/>
                </a:solidFill>
                <a:effectLst/>
                <a:latin typeface="+mn-lt"/>
                <a:ea typeface="+mn-ea"/>
                <a:cs typeface="+mn-cs"/>
              </a:rPr>
              <a:t>，但工業控制、智慧製造、智慧農業等就不大適合。</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國內晶片廠商聯發科也推出了第一款支援</a:t>
            </a:r>
            <a:r>
              <a:rPr lang="en-US" altLang="zh-TW" sz="1200" b="0" i="0" kern="1200" dirty="0" smtClean="0">
                <a:solidFill>
                  <a:schemeClr val="tx1"/>
                </a:solidFill>
                <a:effectLst/>
                <a:latin typeface="+mn-lt"/>
                <a:ea typeface="+mn-ea"/>
                <a:cs typeface="+mn-cs"/>
              </a:rPr>
              <a:t>NB-</a:t>
            </a:r>
            <a:r>
              <a:rPr lang="en-US" altLang="zh-TW" sz="1200" b="0" i="0" kern="1200" dirty="0" err="1" smtClean="0">
                <a:solidFill>
                  <a:schemeClr val="tx1"/>
                </a:solidFill>
                <a:effectLst/>
                <a:latin typeface="+mn-lt"/>
                <a:ea typeface="+mn-ea"/>
                <a:cs typeface="+mn-cs"/>
              </a:rPr>
              <a:t>IoT</a:t>
            </a:r>
            <a:r>
              <a:rPr lang="zh-TW" altLang="en-US" sz="1200" b="0" i="0" kern="1200" dirty="0" smtClean="0">
                <a:solidFill>
                  <a:schemeClr val="tx1"/>
                </a:solidFill>
                <a:effectLst/>
                <a:latin typeface="+mn-lt"/>
                <a:ea typeface="+mn-ea"/>
                <a:cs typeface="+mn-cs"/>
              </a:rPr>
              <a:t>的物聯網通訊晶片，要來搶攻</a:t>
            </a:r>
            <a:r>
              <a:rPr lang="en-US" altLang="zh-TW" sz="1200" b="0" i="0" kern="1200" dirty="0" smtClean="0">
                <a:solidFill>
                  <a:schemeClr val="tx1"/>
                </a:solidFill>
                <a:effectLst/>
                <a:latin typeface="+mn-lt"/>
                <a:ea typeface="+mn-ea"/>
                <a:cs typeface="+mn-cs"/>
              </a:rPr>
              <a:t>NB-</a:t>
            </a:r>
            <a:r>
              <a:rPr lang="en-US" altLang="zh-TW" sz="1200" b="0" i="0" kern="1200" dirty="0" err="1" smtClean="0">
                <a:solidFill>
                  <a:schemeClr val="tx1"/>
                </a:solidFill>
                <a:effectLst/>
                <a:latin typeface="+mn-lt"/>
                <a:ea typeface="+mn-ea"/>
                <a:cs typeface="+mn-cs"/>
              </a:rPr>
              <a:t>IoT</a:t>
            </a:r>
            <a:r>
              <a:rPr lang="zh-TW" altLang="en-US" sz="1200" b="0" i="0" kern="1200" dirty="0" smtClean="0">
                <a:solidFill>
                  <a:schemeClr val="tx1"/>
                </a:solidFill>
                <a:effectLst/>
                <a:latin typeface="+mn-lt"/>
                <a:ea typeface="+mn-ea"/>
                <a:cs typeface="+mn-cs"/>
              </a:rPr>
              <a:t>裝置市場，可以應用在包括穿戴式裝置、物聯網安全感測器、智慧電表，以及各種工業應用上。</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資料來源 </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https://dahetalk.com/2018/01/28/%E8%90%AC%E7%89%A9%E8%81%AF%E7%B6%B2%EF%BC%8C%E6%B7%BA%E8%AB%87iot%E4%BD%8E%E5%8A%9F%E8%80%97%E5%BB%A3%E5%9F%9F%E7%B6%B2%E8%B7%AF%E8%B6%A8%E5%8B%A2%EF%BC%9Alora%E3%80%81sigfox%E3%80%81nb-iot%EF%BD%9C/</a:t>
            </a:r>
          </a:p>
          <a:p>
            <a:endParaRPr lang="zh-TW" altLang="en-US" dirty="0"/>
          </a:p>
        </p:txBody>
      </p:sp>
      <p:sp>
        <p:nvSpPr>
          <p:cNvPr id="4" name="投影片編號版面配置區 3"/>
          <p:cNvSpPr>
            <a:spLocks noGrp="1"/>
          </p:cNvSpPr>
          <p:nvPr>
            <p:ph type="sldNum" sz="quarter" idx="10"/>
          </p:nvPr>
        </p:nvSpPr>
        <p:spPr/>
        <p:txBody>
          <a:bodyPr/>
          <a:lstStyle/>
          <a:p>
            <a:fld id="{6BEE24F7-1D69-43A5-BA91-837836D02666}" type="slidenum">
              <a:rPr lang="zh-TW" altLang="en-US" smtClean="0"/>
              <a:t>33</a:t>
            </a:fld>
            <a:endParaRPr lang="zh-TW" altLang="en-US"/>
          </a:p>
        </p:txBody>
      </p:sp>
    </p:spTree>
    <p:extLst>
      <p:ext uri="{BB962C8B-B14F-4D97-AF65-F5344CB8AC3E}">
        <p14:creationId xmlns:p14="http://schemas.microsoft.com/office/powerpoint/2010/main" val="2206983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NB-</a:t>
            </a:r>
            <a:r>
              <a:rPr lang="en-US" altLang="zh-TW" sz="1200" b="0" i="0" kern="1200" dirty="0" err="1" smtClean="0">
                <a:solidFill>
                  <a:schemeClr val="tx1"/>
                </a:solidFill>
                <a:effectLst/>
                <a:latin typeface="+mn-lt"/>
                <a:ea typeface="+mn-ea"/>
                <a:cs typeface="+mn-cs"/>
              </a:rPr>
              <a:t>IoT</a:t>
            </a:r>
            <a:r>
              <a:rPr lang="zh-TW" altLang="en-US" sz="1200" b="0" i="0" kern="1200" dirty="0" smtClean="0">
                <a:solidFill>
                  <a:schemeClr val="tx1"/>
                </a:solidFill>
                <a:effectLst/>
                <a:latin typeface="+mn-lt"/>
                <a:ea typeface="+mn-ea"/>
                <a:cs typeface="+mn-cs"/>
              </a:rPr>
              <a:t>支援在頻段內</a:t>
            </a:r>
            <a:r>
              <a:rPr lang="en-US" altLang="zh-TW" sz="1200" b="0" i="0" kern="1200" dirty="0" smtClean="0">
                <a:solidFill>
                  <a:schemeClr val="tx1"/>
                </a:solidFill>
                <a:effectLst/>
                <a:latin typeface="+mn-lt"/>
                <a:ea typeface="+mn-ea"/>
                <a:cs typeface="+mn-cs"/>
              </a:rPr>
              <a:t>(In-Band)</a:t>
            </a:r>
            <a:r>
              <a:rPr lang="zh-TW" altLang="en-US" sz="1200" b="0" i="0" kern="1200" dirty="0" smtClean="0">
                <a:solidFill>
                  <a:schemeClr val="tx1"/>
                </a:solidFill>
                <a:effectLst/>
                <a:latin typeface="+mn-lt"/>
                <a:ea typeface="+mn-ea"/>
                <a:cs typeface="+mn-cs"/>
              </a:rPr>
              <a:t>、保護頻段</a:t>
            </a:r>
            <a:r>
              <a:rPr lang="en-US" altLang="zh-TW" sz="1200" b="0" i="0" kern="1200" dirty="0" smtClean="0">
                <a:solidFill>
                  <a:schemeClr val="tx1"/>
                </a:solidFill>
                <a:effectLst/>
                <a:latin typeface="+mn-lt"/>
                <a:ea typeface="+mn-ea"/>
                <a:cs typeface="+mn-cs"/>
              </a:rPr>
              <a:t>(Guard Band)</a:t>
            </a:r>
            <a:r>
              <a:rPr lang="zh-TW" altLang="en-US" sz="1200" b="0" i="0" kern="1200" dirty="0" smtClean="0">
                <a:solidFill>
                  <a:schemeClr val="tx1"/>
                </a:solidFill>
                <a:effectLst/>
                <a:latin typeface="+mn-lt"/>
                <a:ea typeface="+mn-ea"/>
                <a:cs typeface="+mn-cs"/>
              </a:rPr>
              <a:t>以及獨立</a:t>
            </a:r>
            <a:r>
              <a:rPr lang="en-US" altLang="zh-TW" sz="1200" b="0" i="0" kern="1200" dirty="0" smtClean="0">
                <a:solidFill>
                  <a:schemeClr val="tx1"/>
                </a:solidFill>
                <a:effectLst/>
                <a:latin typeface="+mn-lt"/>
                <a:ea typeface="+mn-ea"/>
                <a:cs typeface="+mn-cs"/>
              </a:rPr>
              <a:t>(Stand-alone)</a:t>
            </a:r>
            <a:r>
              <a:rPr lang="zh-TW" altLang="en-US" sz="1200" b="0" i="0" kern="1200" dirty="0" smtClean="0">
                <a:solidFill>
                  <a:schemeClr val="tx1"/>
                </a:solidFill>
                <a:effectLst/>
                <a:latin typeface="+mn-lt"/>
                <a:ea typeface="+mn-ea"/>
                <a:cs typeface="+mn-cs"/>
              </a:rPr>
              <a:t>共三種運行模式。</a:t>
            </a:r>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NB-</a:t>
            </a:r>
            <a:r>
              <a:rPr lang="en-US" altLang="zh-TW" sz="1200" b="0" i="0" kern="1200" dirty="0" err="1" smtClean="0">
                <a:solidFill>
                  <a:schemeClr val="tx1"/>
                </a:solidFill>
                <a:effectLst/>
                <a:latin typeface="+mn-lt"/>
                <a:ea typeface="+mn-ea"/>
                <a:cs typeface="+mn-cs"/>
              </a:rPr>
              <a:t>IoT</a:t>
            </a:r>
            <a:r>
              <a:rPr lang="zh-TW" altLang="en-US" sz="1200" b="0" i="0" kern="1200" dirty="0" smtClean="0">
                <a:solidFill>
                  <a:schemeClr val="tx1"/>
                </a:solidFill>
                <a:effectLst/>
                <a:latin typeface="+mn-lt"/>
                <a:ea typeface="+mn-ea"/>
                <a:cs typeface="+mn-cs"/>
              </a:rPr>
              <a:t>所支援的最大資料速率</a:t>
            </a:r>
            <a:r>
              <a:rPr lang="en-US" altLang="zh-TW" sz="1200" b="0" i="0" kern="1200" dirty="0" smtClean="0">
                <a:solidFill>
                  <a:schemeClr val="tx1"/>
                </a:solidFill>
                <a:effectLst/>
                <a:latin typeface="+mn-lt"/>
                <a:ea typeface="+mn-ea"/>
                <a:cs typeface="+mn-cs"/>
              </a:rPr>
              <a:t>(Data Rate)</a:t>
            </a:r>
            <a:r>
              <a:rPr lang="zh-TW" altLang="en-US" sz="1200" b="0" i="0" kern="1200" dirty="0" smtClean="0">
                <a:solidFill>
                  <a:schemeClr val="tx1"/>
                </a:solidFill>
                <a:effectLst/>
                <a:latin typeface="+mn-lt"/>
                <a:ea typeface="+mn-ea"/>
                <a:cs typeface="+mn-cs"/>
              </a:rPr>
              <a:t>在上行</a:t>
            </a:r>
            <a:r>
              <a:rPr lang="en-US" altLang="zh-TW" sz="1200" b="0" i="0" kern="1200" dirty="0" smtClean="0">
                <a:solidFill>
                  <a:schemeClr val="tx1"/>
                </a:solidFill>
                <a:effectLst/>
                <a:latin typeface="+mn-lt"/>
                <a:ea typeface="+mn-ea"/>
                <a:cs typeface="+mn-cs"/>
              </a:rPr>
              <a:t>(Uplink)</a:t>
            </a:r>
            <a:r>
              <a:rPr lang="zh-TW" altLang="en-US" sz="1200" b="0" i="0" kern="1200" dirty="0" smtClean="0">
                <a:solidFill>
                  <a:schemeClr val="tx1"/>
                </a:solidFill>
                <a:effectLst/>
                <a:latin typeface="+mn-lt"/>
                <a:ea typeface="+mn-ea"/>
                <a:cs typeface="+mn-cs"/>
              </a:rPr>
              <a:t>為</a:t>
            </a:r>
            <a:r>
              <a:rPr lang="en-US" altLang="zh-TW" sz="1200" b="0" i="0" kern="1200" dirty="0" smtClean="0">
                <a:solidFill>
                  <a:schemeClr val="tx1"/>
                </a:solidFill>
                <a:effectLst/>
                <a:latin typeface="+mn-lt"/>
                <a:ea typeface="+mn-ea"/>
                <a:cs typeface="+mn-cs"/>
              </a:rPr>
              <a:t>64Kbit/s</a:t>
            </a:r>
            <a:r>
              <a:rPr lang="zh-TW" altLang="en-US" sz="1200" b="0" i="0" kern="1200" dirty="0" smtClean="0">
                <a:solidFill>
                  <a:schemeClr val="tx1"/>
                </a:solidFill>
                <a:effectLst/>
                <a:latin typeface="+mn-lt"/>
                <a:ea typeface="+mn-ea"/>
                <a:cs typeface="+mn-cs"/>
              </a:rPr>
              <a:t>，下行</a:t>
            </a:r>
            <a:r>
              <a:rPr lang="en-US" altLang="zh-TW" sz="1200" b="0" i="0" kern="1200" dirty="0" smtClean="0">
                <a:solidFill>
                  <a:schemeClr val="tx1"/>
                </a:solidFill>
                <a:effectLst/>
                <a:latin typeface="+mn-lt"/>
                <a:ea typeface="+mn-ea"/>
                <a:cs typeface="+mn-cs"/>
              </a:rPr>
              <a:t>(Downlink)</a:t>
            </a:r>
            <a:r>
              <a:rPr lang="zh-TW" altLang="en-US" sz="1200" b="0" i="0" kern="1200" dirty="0" smtClean="0">
                <a:solidFill>
                  <a:schemeClr val="tx1"/>
                </a:solidFill>
                <a:effectLst/>
                <a:latin typeface="+mn-lt"/>
                <a:ea typeface="+mn-ea"/>
                <a:cs typeface="+mn-cs"/>
              </a:rPr>
              <a:t>為</a:t>
            </a:r>
            <a:r>
              <a:rPr lang="en-US" altLang="zh-TW" sz="1200" b="0" i="0" kern="1200" dirty="0" smtClean="0">
                <a:solidFill>
                  <a:schemeClr val="tx1"/>
                </a:solidFill>
                <a:effectLst/>
                <a:latin typeface="+mn-lt"/>
                <a:ea typeface="+mn-ea"/>
                <a:cs typeface="+mn-cs"/>
              </a:rPr>
              <a:t>28Kbit/s</a:t>
            </a:r>
            <a:r>
              <a:rPr lang="zh-TW" altLang="en-US" sz="1200" b="0" i="0" kern="1200" dirty="0" smtClean="0">
                <a:solidFill>
                  <a:schemeClr val="tx1"/>
                </a:solidFill>
                <a:effectLst/>
                <a:latin typeface="+mn-lt"/>
                <a:ea typeface="+mn-ea"/>
                <a:cs typeface="+mn-cs"/>
              </a:rPr>
              <a:t>。</a:t>
            </a:r>
            <a:endParaRPr lang="en-US" altLang="zh-TW" dirty="0" smtClean="0"/>
          </a:p>
          <a:p>
            <a:r>
              <a:rPr lang="zh-TW" altLang="en-US" sz="1200" b="0" i="0" kern="1200" dirty="0" smtClean="0">
                <a:solidFill>
                  <a:schemeClr val="tx1"/>
                </a:solidFill>
                <a:effectLst/>
                <a:latin typeface="+mn-lt"/>
                <a:ea typeface="+mn-ea"/>
                <a:cs typeface="+mn-cs"/>
              </a:rPr>
              <a:t>另外，考量到</a:t>
            </a:r>
            <a:r>
              <a:rPr lang="en-US" altLang="zh-TW" sz="1200" b="0" i="0" kern="1200" dirty="0" smtClean="0">
                <a:solidFill>
                  <a:schemeClr val="tx1"/>
                </a:solidFill>
                <a:effectLst/>
                <a:latin typeface="+mn-lt"/>
                <a:ea typeface="+mn-ea"/>
                <a:cs typeface="+mn-cs"/>
              </a:rPr>
              <a:t>NB-</a:t>
            </a:r>
            <a:r>
              <a:rPr lang="en-US" altLang="zh-TW" sz="1200" b="0" i="0" kern="1200" dirty="0" err="1" smtClean="0">
                <a:solidFill>
                  <a:schemeClr val="tx1"/>
                </a:solidFill>
                <a:effectLst/>
                <a:latin typeface="+mn-lt"/>
                <a:ea typeface="+mn-ea"/>
                <a:cs typeface="+mn-cs"/>
              </a:rPr>
              <a:t>IoT</a:t>
            </a:r>
            <a:r>
              <a:rPr lang="en-US" altLang="zh-TW" sz="1200" b="0" i="0" kern="1200" dirty="0" smtClean="0">
                <a:solidFill>
                  <a:schemeClr val="tx1"/>
                </a:solidFill>
                <a:effectLst/>
                <a:latin typeface="+mn-lt"/>
                <a:ea typeface="+mn-ea"/>
                <a:cs typeface="+mn-cs"/>
              </a:rPr>
              <a:t> UE</a:t>
            </a:r>
            <a:r>
              <a:rPr lang="zh-TW" altLang="en-US" sz="1200" b="0" i="0" kern="1200" dirty="0" smtClean="0">
                <a:solidFill>
                  <a:schemeClr val="tx1"/>
                </a:solidFill>
                <a:effectLst/>
                <a:latin typeface="+mn-lt"/>
                <a:ea typeface="+mn-ea"/>
                <a:cs typeface="+mn-cs"/>
              </a:rPr>
              <a:t>的低成本需求，在上行亦支援單頻</a:t>
            </a:r>
            <a:r>
              <a:rPr lang="en-US" altLang="zh-TW" sz="1200" b="0" i="0" kern="1200" dirty="0" smtClean="0">
                <a:solidFill>
                  <a:schemeClr val="tx1"/>
                </a:solidFill>
                <a:effectLst/>
                <a:latin typeface="+mn-lt"/>
                <a:ea typeface="+mn-ea"/>
                <a:cs typeface="+mn-cs"/>
              </a:rPr>
              <a:t>(Single Tone)</a:t>
            </a:r>
            <a:r>
              <a:rPr lang="zh-TW" altLang="en-US" sz="1200" b="0" i="0" kern="1200" dirty="0" smtClean="0">
                <a:solidFill>
                  <a:schemeClr val="tx1"/>
                </a:solidFill>
                <a:effectLst/>
                <a:latin typeface="+mn-lt"/>
                <a:ea typeface="+mn-ea"/>
                <a:cs typeface="+mn-cs"/>
              </a:rPr>
              <a:t>傳輸，使用的</a:t>
            </a:r>
            <a:r>
              <a:rPr lang="en-US" altLang="zh-TW" sz="1200" b="0" i="0" kern="1200" dirty="0" smtClean="0">
                <a:solidFill>
                  <a:schemeClr val="tx1"/>
                </a:solidFill>
                <a:effectLst/>
                <a:latin typeface="+mn-lt"/>
                <a:ea typeface="+mn-ea"/>
                <a:cs typeface="+mn-cs"/>
              </a:rPr>
              <a:t>Subcarrier Spacing</a:t>
            </a:r>
            <a:r>
              <a:rPr lang="zh-TW" altLang="en-US" sz="1200" b="0" i="0" kern="1200" dirty="0" smtClean="0">
                <a:solidFill>
                  <a:schemeClr val="tx1"/>
                </a:solidFill>
                <a:effectLst/>
                <a:latin typeface="+mn-lt"/>
                <a:ea typeface="+mn-ea"/>
                <a:cs typeface="+mn-cs"/>
              </a:rPr>
              <a:t>除了原有的</a:t>
            </a:r>
            <a:r>
              <a:rPr lang="en-US" altLang="zh-TW" sz="1200" b="0" i="0" kern="1200" dirty="0" smtClean="0">
                <a:solidFill>
                  <a:schemeClr val="tx1"/>
                </a:solidFill>
                <a:effectLst/>
                <a:latin typeface="+mn-lt"/>
                <a:ea typeface="+mn-ea"/>
                <a:cs typeface="+mn-cs"/>
              </a:rPr>
              <a:t>15KHz</a:t>
            </a:r>
            <a:r>
              <a:rPr lang="zh-TW" altLang="en-US" sz="1200" b="0" i="0" kern="1200" dirty="0" smtClean="0">
                <a:solidFill>
                  <a:schemeClr val="tx1"/>
                </a:solidFill>
                <a:effectLst/>
                <a:latin typeface="+mn-lt"/>
                <a:ea typeface="+mn-ea"/>
                <a:cs typeface="+mn-cs"/>
              </a:rPr>
              <a:t>，還新制訂了</a:t>
            </a:r>
            <a:r>
              <a:rPr lang="en-US" altLang="zh-TW" sz="1200" b="0" i="0" kern="1200" dirty="0" smtClean="0">
                <a:solidFill>
                  <a:schemeClr val="tx1"/>
                </a:solidFill>
                <a:effectLst/>
                <a:latin typeface="+mn-lt"/>
                <a:ea typeface="+mn-ea"/>
                <a:cs typeface="+mn-cs"/>
              </a:rPr>
              <a:t>3.75KHz</a:t>
            </a:r>
            <a:r>
              <a:rPr lang="zh-TW" altLang="en-US" sz="1200" b="0" i="0" kern="1200" dirty="0" smtClean="0">
                <a:solidFill>
                  <a:schemeClr val="tx1"/>
                </a:solidFill>
                <a:effectLst/>
                <a:latin typeface="+mn-lt"/>
                <a:ea typeface="+mn-ea"/>
                <a:cs typeface="+mn-cs"/>
              </a:rPr>
              <a:t>的</a:t>
            </a:r>
            <a:r>
              <a:rPr lang="en-US" altLang="zh-TW" sz="1200" b="0" i="0" kern="1200" dirty="0" smtClean="0">
                <a:solidFill>
                  <a:schemeClr val="tx1"/>
                </a:solidFill>
                <a:effectLst/>
                <a:latin typeface="+mn-lt"/>
                <a:ea typeface="+mn-ea"/>
                <a:cs typeface="+mn-cs"/>
              </a:rPr>
              <a:t>Subcarrier Spacing</a:t>
            </a:r>
            <a:r>
              <a:rPr lang="zh-TW" altLang="en-US" sz="1200" b="0" i="0" kern="1200" dirty="0" smtClean="0">
                <a:solidFill>
                  <a:schemeClr val="tx1"/>
                </a:solidFill>
                <a:effectLst/>
                <a:latin typeface="+mn-lt"/>
                <a:ea typeface="+mn-ea"/>
                <a:cs typeface="+mn-cs"/>
              </a:rPr>
              <a:t>。</a:t>
            </a:r>
            <a:endParaRPr lang="en-US" altLang="zh-TW" sz="1200" b="0" i="0" kern="1200" dirty="0" smtClean="0">
              <a:solidFill>
                <a:schemeClr val="tx1"/>
              </a:solidFill>
              <a:effectLst/>
              <a:latin typeface="+mn-lt"/>
              <a:ea typeface="+mn-ea"/>
              <a:cs typeface="+mn-cs"/>
            </a:endParaRPr>
          </a:p>
          <a:p>
            <a:endParaRPr lang="en-US" altLang="zh-TW" dirty="0" smtClean="0"/>
          </a:p>
          <a:p>
            <a:r>
              <a:rPr lang="en-US" altLang="zh-TW" dirty="0" smtClean="0"/>
              <a:t>https://kknews.cc/zh-tw/tech/gqog848.html</a:t>
            </a:r>
          </a:p>
          <a:p>
            <a:r>
              <a:rPr lang="en-US" altLang="zh-TW" dirty="0" smtClean="0"/>
              <a:t>http://www.2cm.com.tw/technologyshow_content.asp?sn=1607200009</a:t>
            </a:r>
            <a:endParaRPr lang="zh-TW" altLang="en-US" dirty="0"/>
          </a:p>
        </p:txBody>
      </p:sp>
      <p:sp>
        <p:nvSpPr>
          <p:cNvPr id="4" name="投影片編號版面配置區 3"/>
          <p:cNvSpPr>
            <a:spLocks noGrp="1"/>
          </p:cNvSpPr>
          <p:nvPr>
            <p:ph type="sldNum" sz="quarter" idx="10"/>
          </p:nvPr>
        </p:nvSpPr>
        <p:spPr/>
        <p:txBody>
          <a:bodyPr/>
          <a:lstStyle/>
          <a:p>
            <a:fld id="{6BEE24F7-1D69-43A5-BA91-837836D02666}" type="slidenum">
              <a:rPr lang="zh-TW" altLang="en-US" smtClean="0"/>
              <a:t>34</a:t>
            </a:fld>
            <a:endParaRPr lang="zh-TW" altLang="en-US"/>
          </a:p>
        </p:txBody>
      </p:sp>
    </p:spTree>
    <p:extLst>
      <p:ext uri="{BB962C8B-B14F-4D97-AF65-F5344CB8AC3E}">
        <p14:creationId xmlns:p14="http://schemas.microsoft.com/office/powerpoint/2010/main" val="32820623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fontAlgn="base"/>
            <a:r>
              <a:rPr lang="en-US" altLang="zh-TW" sz="1100" b="0" i="0" u="none" strike="noStrike" cap="none" dirty="0" smtClean="0">
                <a:solidFill>
                  <a:srgbClr val="000000"/>
                </a:solidFill>
                <a:effectLst/>
                <a:latin typeface="Arial"/>
                <a:ea typeface="Arial"/>
                <a:cs typeface="Arial"/>
                <a:sym typeface="Arial"/>
              </a:rPr>
              <a:t>2013 </a:t>
            </a:r>
            <a:r>
              <a:rPr lang="zh-TW" altLang="en-US" sz="1100" b="0" i="0" u="none" strike="noStrike" cap="none" dirty="0" smtClean="0">
                <a:solidFill>
                  <a:srgbClr val="000000"/>
                </a:solidFill>
                <a:effectLst/>
                <a:latin typeface="Arial"/>
                <a:ea typeface="Arial"/>
                <a:cs typeface="Arial"/>
                <a:sym typeface="Arial"/>
              </a:rPr>
              <a:t>年物聯網興起，其需要在環境現場佈建各種感測器（</a:t>
            </a:r>
            <a:r>
              <a:rPr lang="en-US" altLang="zh-TW" sz="1100" b="0" i="0" u="none" strike="noStrike" cap="none" dirty="0" smtClean="0">
                <a:solidFill>
                  <a:srgbClr val="000000"/>
                </a:solidFill>
                <a:effectLst/>
                <a:latin typeface="Arial"/>
                <a:ea typeface="Arial"/>
                <a:cs typeface="Arial"/>
                <a:sym typeface="Arial"/>
              </a:rPr>
              <a:t>Sensor</a:t>
            </a:r>
            <a:r>
              <a:rPr lang="zh-TW" altLang="en-US" sz="1100" b="0" i="0" u="none" strike="noStrike" cap="none" dirty="0" smtClean="0">
                <a:solidFill>
                  <a:srgbClr val="000000"/>
                </a:solidFill>
                <a:effectLst/>
                <a:latin typeface="Arial"/>
                <a:ea typeface="Arial"/>
                <a:cs typeface="Arial"/>
                <a:sym typeface="Arial"/>
              </a:rPr>
              <a:t>），學名上稱為 </a:t>
            </a:r>
            <a:r>
              <a:rPr lang="en-US" altLang="zh-TW" sz="1100" b="0" i="0" u="none" strike="noStrike" cap="none" dirty="0" smtClean="0">
                <a:solidFill>
                  <a:srgbClr val="000000"/>
                </a:solidFill>
                <a:effectLst/>
                <a:latin typeface="Arial"/>
                <a:ea typeface="Arial"/>
                <a:cs typeface="Arial"/>
                <a:sym typeface="Arial"/>
              </a:rPr>
              <a:t>Sensor Node</a:t>
            </a:r>
            <a:r>
              <a:rPr lang="zh-TW" altLang="en-US" sz="1100" b="0" i="0" u="none" strike="noStrike" cap="none" dirty="0" smtClean="0">
                <a:solidFill>
                  <a:srgbClr val="000000"/>
                </a:solidFill>
                <a:effectLst/>
                <a:latin typeface="Arial"/>
                <a:ea typeface="Arial"/>
                <a:cs typeface="Arial"/>
                <a:sym typeface="Arial"/>
              </a:rPr>
              <a:t>，若是以無線方式傳遞感測資訊則稱之為</a:t>
            </a:r>
            <a:r>
              <a:rPr lang="en-US" altLang="zh-TW" sz="1100" b="0" i="0" u="none" strike="noStrike" cap="none" dirty="0" smtClean="0">
                <a:solidFill>
                  <a:srgbClr val="000000"/>
                </a:solidFill>
                <a:effectLst/>
                <a:latin typeface="Arial"/>
                <a:ea typeface="Arial"/>
                <a:cs typeface="Arial"/>
                <a:sym typeface="Arial"/>
              </a:rPr>
              <a:t>WSN</a:t>
            </a:r>
            <a:r>
              <a:rPr lang="zh-TW" altLang="en-US" sz="1100" b="0" i="0" u="none" strike="noStrike" cap="none" dirty="0" smtClean="0">
                <a:solidFill>
                  <a:srgbClr val="000000"/>
                </a:solidFill>
                <a:effectLst/>
                <a:latin typeface="Arial"/>
                <a:ea typeface="Arial"/>
                <a:cs typeface="Arial"/>
                <a:sym typeface="Arial"/>
              </a:rPr>
              <a:t>（</a:t>
            </a:r>
            <a:r>
              <a:rPr lang="en-US" altLang="zh-TW" sz="1100" b="0" i="0" u="none" strike="noStrike" cap="none" dirty="0" smtClean="0">
                <a:solidFill>
                  <a:srgbClr val="000000"/>
                </a:solidFill>
                <a:effectLst/>
                <a:latin typeface="Arial"/>
                <a:ea typeface="Arial"/>
                <a:cs typeface="Arial"/>
                <a:sym typeface="Arial"/>
              </a:rPr>
              <a:t>Wireless Sensor Node</a:t>
            </a:r>
            <a:r>
              <a:rPr lang="zh-TW" altLang="en-US" sz="1100" b="0" i="0" u="none" strike="noStrike" cap="none" dirty="0" smtClean="0">
                <a:solidFill>
                  <a:srgbClr val="000000"/>
                </a:solidFill>
                <a:effectLst/>
                <a:latin typeface="Arial"/>
                <a:ea typeface="Arial"/>
                <a:cs typeface="Arial"/>
                <a:sym typeface="Arial"/>
              </a:rPr>
              <a:t>），多個 </a:t>
            </a:r>
            <a:r>
              <a:rPr lang="en-US" altLang="zh-TW" sz="1100" b="0" i="0" u="none" strike="noStrike" cap="none" dirty="0" smtClean="0">
                <a:solidFill>
                  <a:srgbClr val="000000"/>
                </a:solidFill>
                <a:effectLst/>
                <a:latin typeface="Arial"/>
                <a:ea typeface="Arial"/>
                <a:cs typeface="Arial"/>
                <a:sym typeface="Arial"/>
              </a:rPr>
              <a:t>WSN </a:t>
            </a:r>
            <a:r>
              <a:rPr lang="zh-TW" altLang="en-US" sz="1100" b="0" i="0" u="none" strike="noStrike" cap="none" dirty="0" smtClean="0">
                <a:solidFill>
                  <a:srgbClr val="000000"/>
                </a:solidFill>
                <a:effectLst/>
                <a:latin typeface="Arial"/>
                <a:ea typeface="Arial"/>
                <a:cs typeface="Arial"/>
                <a:sym typeface="Arial"/>
              </a:rPr>
              <a:t>傳遞感測資訊到一個感測現場附近的小鐵盒內，該盒稱之為閘道器（</a:t>
            </a:r>
            <a:r>
              <a:rPr lang="en-US" altLang="zh-TW" sz="1100" b="0" i="0" u="none" strike="noStrike" cap="none" dirty="0" smtClean="0">
                <a:solidFill>
                  <a:srgbClr val="000000"/>
                </a:solidFill>
                <a:effectLst/>
                <a:latin typeface="Arial"/>
                <a:ea typeface="Arial"/>
                <a:cs typeface="Arial"/>
                <a:sym typeface="Arial"/>
              </a:rPr>
              <a:t>Gateway</a:t>
            </a:r>
            <a:r>
              <a:rPr lang="zh-TW" altLang="en-US" sz="1100" b="0" i="0" u="none" strike="noStrike" cap="none" dirty="0" smtClean="0">
                <a:solidFill>
                  <a:srgbClr val="000000"/>
                </a:solidFill>
                <a:effectLst/>
                <a:latin typeface="Arial"/>
                <a:ea typeface="Arial"/>
                <a:cs typeface="Arial"/>
                <a:sym typeface="Arial"/>
              </a:rPr>
              <a:t>），透過閘道器收集感測資訊，而後再將資訊後送到雲端。</a:t>
            </a:r>
          </a:p>
          <a:p>
            <a:pPr fontAlgn="base"/>
            <a:r>
              <a:rPr lang="zh-TW" altLang="en-US" sz="1100" b="0" i="0" u="none" strike="noStrike" cap="none" dirty="0" smtClean="0">
                <a:solidFill>
                  <a:srgbClr val="000000"/>
                </a:solidFill>
                <a:effectLst/>
                <a:latin typeface="Arial"/>
                <a:ea typeface="Arial"/>
                <a:cs typeface="Arial"/>
                <a:sym typeface="Arial"/>
              </a:rPr>
              <a:t>閘道器原本的工作極單純，只有匯集與後送感測數據，但之後被人們賦予愈來愈多工作，例如必須偵測哪個感測器節點電量過低而發出通報、哪個感測器節點久未回應可能故障，若感測器節點需要更新韌體，則由閘道器自雲端接收新版韌體，而後派送到各感測器上進行更新。</a:t>
            </a:r>
            <a:endParaRPr lang="en-US" altLang="zh-TW" sz="1100" b="0" i="0" u="none" strike="noStrike" cap="none" dirty="0" smtClean="0">
              <a:solidFill>
                <a:srgbClr val="000000"/>
              </a:solidFill>
              <a:effectLst/>
              <a:latin typeface="Arial"/>
              <a:ea typeface="Arial"/>
              <a:cs typeface="Arial"/>
              <a:sym typeface="Arial"/>
            </a:endParaRPr>
          </a:p>
          <a:p>
            <a:pPr fontAlgn="base"/>
            <a:r>
              <a:rPr lang="zh-TW" altLang="en-US" sz="1100" b="0" i="0" u="none" strike="noStrike" cap="none" dirty="0" smtClean="0">
                <a:solidFill>
                  <a:srgbClr val="000000"/>
                </a:solidFill>
                <a:effectLst/>
                <a:latin typeface="Arial"/>
                <a:ea typeface="Arial"/>
                <a:cs typeface="Arial"/>
                <a:sym typeface="Arial"/>
              </a:rPr>
              <a:t>除這些外，人們發現，若等所有資訊都上傳至雲端，才進行監督、控制、分析，有時緩不濟急，因此期望增強閘道器的運算力，使閘道器發揮即時監督、即時分析與反應的功效。為此，除了要提升閘道器的運算效能與運算資源外，甚至要配置人工智慧的專門運算晶片，以加速人工智慧推論演算（推算）的速度，例如 </a:t>
            </a:r>
            <a:r>
              <a:rPr lang="en-US" altLang="zh-TW" sz="1100" b="0" i="0" u="none" strike="noStrike" cap="none" dirty="0" smtClean="0">
                <a:solidFill>
                  <a:srgbClr val="000000"/>
                </a:solidFill>
                <a:effectLst/>
                <a:latin typeface="Arial"/>
                <a:ea typeface="Arial"/>
                <a:cs typeface="Arial"/>
                <a:sym typeface="Arial"/>
              </a:rPr>
              <a:t>Google </a:t>
            </a:r>
            <a:r>
              <a:rPr lang="zh-TW" altLang="en-US" sz="1100" b="0" i="0" u="none" strike="noStrike" cap="none" dirty="0" smtClean="0">
                <a:solidFill>
                  <a:srgbClr val="000000"/>
                </a:solidFill>
                <a:effectLst/>
                <a:latin typeface="Arial"/>
                <a:ea typeface="Arial"/>
                <a:cs typeface="Arial"/>
                <a:sym typeface="Arial"/>
              </a:rPr>
              <a:t>於今（</a:t>
            </a:r>
            <a:r>
              <a:rPr lang="en-US" altLang="zh-TW" sz="1100" b="0" i="0" u="none" strike="noStrike" cap="none" dirty="0" smtClean="0">
                <a:solidFill>
                  <a:srgbClr val="000000"/>
                </a:solidFill>
                <a:effectLst/>
                <a:latin typeface="Arial"/>
                <a:ea typeface="Arial"/>
                <a:cs typeface="Arial"/>
                <a:sym typeface="Arial"/>
              </a:rPr>
              <a:t>2018</a:t>
            </a:r>
            <a:r>
              <a:rPr lang="zh-TW" altLang="en-US" sz="1100" b="0" i="0" u="none" strike="noStrike" cap="none" dirty="0" smtClean="0">
                <a:solidFill>
                  <a:srgbClr val="000000"/>
                </a:solidFill>
                <a:effectLst/>
                <a:latin typeface="Arial"/>
                <a:ea typeface="Arial"/>
                <a:cs typeface="Arial"/>
                <a:sym typeface="Arial"/>
              </a:rPr>
              <a:t>）年 </a:t>
            </a:r>
            <a:r>
              <a:rPr lang="en-US" altLang="zh-TW" sz="1100" b="0" i="0" u="none" strike="noStrike" cap="none" dirty="0" smtClean="0">
                <a:solidFill>
                  <a:srgbClr val="000000"/>
                </a:solidFill>
                <a:effectLst/>
                <a:latin typeface="Arial"/>
                <a:ea typeface="Arial"/>
                <a:cs typeface="Arial"/>
                <a:sym typeface="Arial"/>
              </a:rPr>
              <a:t>8 </a:t>
            </a:r>
            <a:r>
              <a:rPr lang="zh-TW" altLang="en-US" sz="1100" b="0" i="0" u="none" strike="noStrike" cap="none" dirty="0" smtClean="0">
                <a:solidFill>
                  <a:srgbClr val="000000"/>
                </a:solidFill>
                <a:effectLst/>
                <a:latin typeface="Arial"/>
                <a:ea typeface="Arial"/>
                <a:cs typeface="Arial"/>
                <a:sym typeface="Arial"/>
              </a:rPr>
              <a:t>月提出的 </a:t>
            </a:r>
            <a:r>
              <a:rPr lang="en-US" altLang="zh-TW" sz="1100" b="0" i="0" u="none" strike="noStrike" cap="none" dirty="0" smtClean="0">
                <a:solidFill>
                  <a:srgbClr val="000000"/>
                </a:solidFill>
                <a:effectLst/>
                <a:latin typeface="Arial"/>
                <a:ea typeface="Arial"/>
                <a:cs typeface="Arial"/>
                <a:sym typeface="Arial"/>
              </a:rPr>
              <a:t>Edge TPU</a:t>
            </a:r>
            <a:r>
              <a:rPr lang="zh-TW" altLang="en-US" sz="1100" b="0" i="0" u="none" strike="noStrike" cap="none" dirty="0" smtClean="0">
                <a:solidFill>
                  <a:srgbClr val="000000"/>
                </a:solidFill>
                <a:effectLst/>
                <a:latin typeface="Arial"/>
                <a:ea typeface="Arial"/>
                <a:cs typeface="Arial"/>
                <a:sym typeface="Arial"/>
              </a:rPr>
              <a:t>（由原本 </a:t>
            </a:r>
            <a:r>
              <a:rPr lang="en-US" altLang="zh-TW" sz="1100" b="0" i="0" u="none" strike="noStrike" cap="none" dirty="0" smtClean="0">
                <a:solidFill>
                  <a:srgbClr val="000000"/>
                </a:solidFill>
                <a:effectLst/>
                <a:latin typeface="Arial"/>
                <a:ea typeface="Arial"/>
                <a:cs typeface="Arial"/>
                <a:sym typeface="Arial"/>
              </a:rPr>
              <a:t>Cloud TPU </a:t>
            </a:r>
            <a:r>
              <a:rPr lang="zh-TW" altLang="en-US" sz="1100" b="0" i="0" u="none" strike="noStrike" cap="none" dirty="0" smtClean="0">
                <a:solidFill>
                  <a:srgbClr val="000000"/>
                </a:solidFill>
                <a:effectLst/>
                <a:latin typeface="Arial"/>
                <a:ea typeface="Arial"/>
                <a:cs typeface="Arial"/>
                <a:sym typeface="Arial"/>
              </a:rPr>
              <a:t>衍生而成）、</a:t>
            </a:r>
            <a:r>
              <a:rPr lang="en-US" altLang="zh-TW" sz="1100" b="0" i="0" u="none" strike="noStrike" cap="none" dirty="0" smtClean="0">
                <a:solidFill>
                  <a:srgbClr val="000000"/>
                </a:solidFill>
                <a:effectLst/>
                <a:latin typeface="Arial"/>
                <a:ea typeface="Arial"/>
                <a:cs typeface="Arial"/>
                <a:sym typeface="Arial"/>
              </a:rPr>
              <a:t>AWS </a:t>
            </a:r>
            <a:r>
              <a:rPr lang="zh-TW" altLang="en-US" sz="1100" b="0" i="0" u="none" strike="noStrike" cap="none" dirty="0" smtClean="0">
                <a:solidFill>
                  <a:srgbClr val="000000"/>
                </a:solidFill>
                <a:effectLst/>
                <a:latin typeface="Arial"/>
                <a:ea typeface="Arial"/>
                <a:cs typeface="Arial"/>
                <a:sym typeface="Arial"/>
              </a:rPr>
              <a:t>於 </a:t>
            </a:r>
            <a:r>
              <a:rPr lang="en-US" altLang="zh-TW" sz="1100" b="0" i="0" u="none" strike="noStrike" cap="none" dirty="0" smtClean="0">
                <a:solidFill>
                  <a:srgbClr val="000000"/>
                </a:solidFill>
                <a:effectLst/>
                <a:latin typeface="Arial"/>
                <a:ea typeface="Arial"/>
                <a:cs typeface="Arial"/>
                <a:sym typeface="Arial"/>
              </a:rPr>
              <a:t>11 </a:t>
            </a:r>
            <a:r>
              <a:rPr lang="zh-TW" altLang="en-US" sz="1100" b="0" i="0" u="none" strike="noStrike" cap="none" dirty="0" smtClean="0">
                <a:solidFill>
                  <a:srgbClr val="000000"/>
                </a:solidFill>
                <a:effectLst/>
                <a:latin typeface="Arial"/>
                <a:ea typeface="Arial"/>
                <a:cs typeface="Arial"/>
                <a:sym typeface="Arial"/>
              </a:rPr>
              <a:t>月提出的 </a:t>
            </a:r>
            <a:r>
              <a:rPr lang="en-US" altLang="zh-TW" sz="1100" b="0" i="0" u="none" strike="noStrike" cap="none" dirty="0" err="1" smtClean="0">
                <a:solidFill>
                  <a:srgbClr val="000000"/>
                </a:solidFill>
                <a:effectLst/>
                <a:latin typeface="Arial"/>
                <a:ea typeface="Arial"/>
                <a:cs typeface="Arial"/>
                <a:sym typeface="Arial"/>
              </a:rPr>
              <a:t>Inferentia</a:t>
            </a:r>
            <a:r>
              <a:rPr lang="zh-TW" altLang="en-US" sz="1100" b="0" i="0" u="none" strike="noStrike" cap="none" dirty="0" smtClean="0">
                <a:solidFill>
                  <a:srgbClr val="000000"/>
                </a:solidFill>
                <a:effectLst/>
                <a:latin typeface="Arial"/>
                <a:ea typeface="Arial"/>
                <a:cs typeface="Arial"/>
                <a:sym typeface="Arial"/>
              </a:rPr>
              <a:t>，此前亦有 </a:t>
            </a:r>
            <a:r>
              <a:rPr lang="en-US" altLang="zh-TW" sz="1100" b="0" i="0" u="none" strike="noStrike" cap="none" dirty="0" smtClean="0">
                <a:solidFill>
                  <a:srgbClr val="000000"/>
                </a:solidFill>
                <a:effectLst/>
                <a:latin typeface="Arial"/>
                <a:ea typeface="Arial"/>
                <a:cs typeface="Arial"/>
                <a:sym typeface="Arial"/>
              </a:rPr>
              <a:t>Intel </a:t>
            </a:r>
            <a:r>
              <a:rPr lang="zh-TW" altLang="en-US" sz="1100" b="0" i="0" u="none" strike="noStrike" cap="none" dirty="0" smtClean="0">
                <a:solidFill>
                  <a:srgbClr val="000000"/>
                </a:solidFill>
                <a:effectLst/>
                <a:latin typeface="Arial"/>
                <a:ea typeface="Arial"/>
                <a:cs typeface="Arial"/>
                <a:sym typeface="Arial"/>
              </a:rPr>
              <a:t>的 </a:t>
            </a:r>
            <a:r>
              <a:rPr lang="en-US" altLang="zh-TW" sz="1100" b="0" i="0" u="none" strike="noStrike" cap="none" dirty="0" err="1" smtClean="0">
                <a:solidFill>
                  <a:srgbClr val="000000"/>
                </a:solidFill>
                <a:effectLst/>
                <a:latin typeface="Arial"/>
                <a:ea typeface="Arial"/>
                <a:cs typeface="Arial"/>
                <a:sym typeface="Arial"/>
              </a:rPr>
              <a:t>Movidius</a:t>
            </a:r>
            <a:r>
              <a:rPr lang="en-US" altLang="zh-TW" sz="1100" b="0" i="0" u="none" strike="noStrike" cap="none" dirty="0" smtClean="0">
                <a:solidFill>
                  <a:srgbClr val="000000"/>
                </a:solidFill>
                <a:effectLst/>
                <a:latin typeface="Arial"/>
                <a:ea typeface="Arial"/>
                <a:cs typeface="Arial"/>
                <a:sym typeface="Arial"/>
              </a:rPr>
              <a:t> </a:t>
            </a:r>
            <a:r>
              <a:rPr lang="zh-TW" altLang="en-US" sz="1100" b="0" i="0" u="none" strike="noStrike" cap="none" dirty="0" smtClean="0">
                <a:solidFill>
                  <a:srgbClr val="000000"/>
                </a:solidFill>
                <a:effectLst/>
                <a:latin typeface="Arial"/>
                <a:ea typeface="Arial"/>
                <a:cs typeface="Arial"/>
                <a:sym typeface="Arial"/>
              </a:rPr>
              <a:t>系列等。</a:t>
            </a:r>
            <a:endParaRPr lang="en-US" altLang="zh-TW" sz="1100" b="0" i="0" u="none" strike="noStrike" cap="none" dirty="0" smtClean="0">
              <a:solidFill>
                <a:srgbClr val="000000"/>
              </a:solidFill>
              <a:effectLst/>
              <a:latin typeface="Arial"/>
              <a:ea typeface="Arial"/>
              <a:cs typeface="Arial"/>
              <a:sym typeface="Arial"/>
            </a:endParaRPr>
          </a:p>
          <a:p>
            <a:pPr fontAlgn="base"/>
            <a:r>
              <a:rPr lang="zh-TW" altLang="en-US" sz="1100" b="0" i="0" u="none" strike="noStrike" cap="none" dirty="0" smtClean="0">
                <a:solidFill>
                  <a:srgbClr val="000000"/>
                </a:solidFill>
                <a:effectLst/>
                <a:latin typeface="Arial"/>
                <a:ea typeface="Arial"/>
                <a:cs typeface="Arial"/>
                <a:sym typeface="Arial"/>
              </a:rPr>
              <a:t>由於對於感測一線現場（</a:t>
            </a:r>
            <a:r>
              <a:rPr lang="en-US" altLang="zh-TW" sz="1100" b="0" i="0" u="none" strike="noStrike" cap="none" dirty="0" smtClean="0">
                <a:solidFill>
                  <a:srgbClr val="000000"/>
                </a:solidFill>
                <a:effectLst/>
                <a:latin typeface="Arial"/>
                <a:ea typeface="Arial"/>
                <a:cs typeface="Arial"/>
                <a:sym typeface="Arial"/>
              </a:rPr>
              <a:t>Field</a:t>
            </a:r>
            <a:r>
              <a:rPr lang="zh-TW" altLang="en-US" sz="1100" b="0" i="0" u="none" strike="noStrike" cap="none" dirty="0" smtClean="0">
                <a:solidFill>
                  <a:srgbClr val="000000"/>
                </a:solidFill>
                <a:effectLst/>
                <a:latin typeface="Arial"/>
                <a:ea typeface="Arial"/>
                <a:cs typeface="Arial"/>
                <a:sym typeface="Arial"/>
              </a:rPr>
              <a:t>）而言，閘道器算是一個後方支援角色，所以也被稱為 </a:t>
            </a:r>
            <a:r>
              <a:rPr lang="en-US" altLang="zh-TW" sz="1100" b="0" i="0" u="none" strike="noStrike" cap="none" dirty="0" smtClean="0">
                <a:solidFill>
                  <a:srgbClr val="000000"/>
                </a:solidFill>
                <a:effectLst/>
                <a:latin typeface="Arial"/>
                <a:ea typeface="Arial"/>
                <a:cs typeface="Arial"/>
                <a:sym typeface="Arial"/>
              </a:rPr>
              <a:t>Edge</a:t>
            </a:r>
            <a:r>
              <a:rPr lang="zh-TW" altLang="en-US" sz="1100" b="0" i="0" u="none" strike="noStrike" cap="none" dirty="0" smtClean="0">
                <a:solidFill>
                  <a:srgbClr val="000000"/>
                </a:solidFill>
                <a:effectLst/>
                <a:latin typeface="Arial"/>
                <a:ea typeface="Arial"/>
                <a:cs typeface="Arial"/>
                <a:sym typeface="Arial"/>
              </a:rPr>
              <a:t>，今日所談的 </a:t>
            </a:r>
            <a:r>
              <a:rPr lang="en-US" altLang="zh-TW" sz="1100" b="0" i="0" u="none" strike="noStrike" cap="none" dirty="0" smtClean="0">
                <a:solidFill>
                  <a:srgbClr val="000000"/>
                </a:solidFill>
                <a:effectLst/>
                <a:latin typeface="Arial"/>
                <a:ea typeface="Arial"/>
                <a:cs typeface="Arial"/>
                <a:sym typeface="Arial"/>
              </a:rPr>
              <a:t>Edge Computing</a:t>
            </a:r>
            <a:r>
              <a:rPr lang="zh-TW" altLang="en-US" sz="1100" b="0" i="0" u="none" strike="noStrike" cap="none" dirty="0" smtClean="0">
                <a:solidFill>
                  <a:srgbClr val="000000"/>
                </a:solidFill>
                <a:effectLst/>
                <a:latin typeface="Arial"/>
                <a:ea typeface="Arial"/>
                <a:cs typeface="Arial"/>
                <a:sym typeface="Arial"/>
              </a:rPr>
              <a:t>，指的是相對於感測器現場的邊緣，而不是前述的資料中心核心的邊緣。</a:t>
            </a:r>
          </a:p>
          <a:p>
            <a:pPr marL="139700" indent="0">
              <a:buNone/>
            </a:pPr>
            <a:endParaRPr lang="en-US" altLang="zh-TW" dirty="0" smtClean="0"/>
          </a:p>
          <a:p>
            <a:r>
              <a:rPr lang="en-US" altLang="zh-TW" dirty="0" smtClean="0"/>
              <a:t>https://makerpro.cc/2018/12/what-is-edge-computing/</a:t>
            </a:r>
            <a:endParaRPr lang="zh-TW" altLang="en-US" dirty="0"/>
          </a:p>
        </p:txBody>
      </p:sp>
    </p:spTree>
    <p:extLst>
      <p:ext uri="{BB962C8B-B14F-4D97-AF65-F5344CB8AC3E}">
        <p14:creationId xmlns:p14="http://schemas.microsoft.com/office/powerpoint/2010/main" val="1543184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sz="1100" b="1" dirty="0" smtClean="0">
                <a:latin typeface="標楷體" panose="03000509000000000000" pitchFamily="65" charset="-120"/>
                <a:ea typeface="標楷體" panose="03000509000000000000" pitchFamily="65" charset="-120"/>
              </a:rPr>
              <a:t>邊緣計算</a:t>
            </a:r>
            <a:r>
              <a:rPr lang="en-US" altLang="zh-TW" sz="1100" b="1" dirty="0" smtClean="0">
                <a:latin typeface="標楷體" panose="03000509000000000000" pitchFamily="65" charset="-120"/>
                <a:ea typeface="標楷體" panose="03000509000000000000" pitchFamily="65" charset="-120"/>
              </a:rPr>
              <a:t>(Edge computing )</a:t>
            </a:r>
            <a:r>
              <a:rPr lang="zh-TW" altLang="en-US" sz="1100" b="1" dirty="0" smtClean="0">
                <a:latin typeface="標楷體" panose="03000509000000000000" pitchFamily="65" charset="-120"/>
                <a:ea typeface="標楷體" panose="03000509000000000000" pitchFamily="65" charset="-120"/>
              </a:rPr>
              <a:t>是一種在物理上，靠近數據生成的位置處理數據的方法，即事物和人所在的現場區域，如家庭和遠端辦公室內。</a:t>
            </a:r>
            <a:endParaRPr lang="en-US" altLang="zh-TW" dirty="0" smtClean="0"/>
          </a:p>
          <a:p>
            <a:pPr marL="139700" indent="0">
              <a:buNone/>
            </a:pPr>
            <a:r>
              <a:rPr lang="zh-TW" altLang="en-US" dirty="0" smtClean="0"/>
              <a:t>資料來源 </a:t>
            </a:r>
            <a:r>
              <a:rPr lang="en-US" altLang="zh-TW" dirty="0" smtClean="0"/>
              <a:t>:</a:t>
            </a:r>
            <a:r>
              <a:rPr lang="zh-TW" altLang="en-US" dirty="0" smtClean="0"/>
              <a:t> </a:t>
            </a:r>
            <a:r>
              <a:rPr lang="en-US" altLang="zh-TW" dirty="0" smtClean="0"/>
              <a:t>https://3smarket-info.blogspot.com/2017/07/edge-computing.html</a:t>
            </a:r>
            <a:endParaRPr lang="zh-TW" altLang="en-US" dirty="0"/>
          </a:p>
        </p:txBody>
      </p:sp>
      <p:sp>
        <p:nvSpPr>
          <p:cNvPr id="4" name="投影片編號版面配置區 3"/>
          <p:cNvSpPr>
            <a:spLocks noGrp="1"/>
          </p:cNvSpPr>
          <p:nvPr>
            <p:ph type="sldNum" sz="quarter" idx="10"/>
          </p:nvPr>
        </p:nvSpPr>
        <p:spPr/>
        <p:txBody>
          <a:bodyPr/>
          <a:lstStyle/>
          <a:p>
            <a:fld id="{6BEE24F7-1D69-43A5-BA91-837836D02666}" type="slidenum">
              <a:rPr lang="zh-TW" altLang="en-US" smtClean="0"/>
              <a:t>36</a:t>
            </a:fld>
            <a:endParaRPr lang="zh-TW" altLang="en-US"/>
          </a:p>
        </p:txBody>
      </p:sp>
    </p:spTree>
    <p:extLst>
      <p:ext uri="{BB962C8B-B14F-4D97-AF65-F5344CB8AC3E}">
        <p14:creationId xmlns:p14="http://schemas.microsoft.com/office/powerpoint/2010/main" val="24886620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資料來源 </a:t>
            </a:r>
            <a:r>
              <a:rPr lang="en-US" altLang="zh-TW" dirty="0" smtClean="0"/>
              <a:t>:</a:t>
            </a:r>
            <a:r>
              <a:rPr lang="zh-TW" altLang="en-US" dirty="0" smtClean="0"/>
              <a:t> </a:t>
            </a:r>
            <a:r>
              <a:rPr lang="en-US" altLang="zh-TW" dirty="0" smtClean="0"/>
              <a:t>https://3smarket-info.blogspot.com/2017/07/edge-computing.html</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6BEE24F7-1D69-43A5-BA91-837836D02666}" type="slidenum">
              <a:rPr lang="zh-TW" altLang="en-US" smtClean="0"/>
              <a:t>37</a:t>
            </a:fld>
            <a:endParaRPr lang="zh-TW" altLang="en-US"/>
          </a:p>
        </p:txBody>
      </p:sp>
    </p:spTree>
    <p:extLst>
      <p:ext uri="{BB962C8B-B14F-4D97-AF65-F5344CB8AC3E}">
        <p14:creationId xmlns:p14="http://schemas.microsoft.com/office/powerpoint/2010/main" val="9895034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100" b="0" dirty="0" smtClean="0">
                <a:solidFill>
                  <a:schemeClr val="accent2">
                    <a:lumMod val="50000"/>
                  </a:schemeClr>
                </a:solidFill>
              </a:rPr>
              <a:t>個人邊緣</a:t>
            </a:r>
            <a:r>
              <a:rPr lang="en-US" altLang="zh-TW" sz="1100" b="0" dirty="0" smtClean="0">
                <a:solidFill>
                  <a:schemeClr val="accent2">
                    <a:lumMod val="50000"/>
                  </a:schemeClr>
                </a:solidFill>
              </a:rPr>
              <a:t>(Personal Edge)</a:t>
            </a:r>
            <a:endParaRPr lang="en-US" altLang="zh-TW" sz="1100" b="0" dirty="0" smtClean="0">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100" b="0" dirty="0" smtClean="0">
                <a:latin typeface="標楷體" panose="03000509000000000000" pitchFamily="65" charset="-120"/>
                <a:ea typeface="標楷體" panose="03000509000000000000" pitchFamily="65" charset="-120"/>
              </a:rPr>
              <a:t>這個邊緣計算</a:t>
            </a:r>
            <a:r>
              <a:rPr lang="en-US" altLang="zh-TW" sz="1100" b="0" dirty="0" smtClean="0">
                <a:latin typeface="標楷體" panose="03000509000000000000" pitchFamily="65" charset="-120"/>
                <a:ea typeface="標楷體" panose="03000509000000000000" pitchFamily="65" charset="-120"/>
              </a:rPr>
              <a:t>(Edge computing)</a:t>
            </a:r>
            <a:r>
              <a:rPr lang="zh-TW" altLang="en-US" sz="1100" b="0" dirty="0" smtClean="0">
                <a:latin typeface="標楷體" panose="03000509000000000000" pitchFamily="65" charset="-120"/>
                <a:ea typeface="標楷體" panose="03000509000000000000" pitchFamily="65" charset="-120"/>
              </a:rPr>
              <a:t>圍繞著我們個人，有時就在我們的身邊，就在我們的家裡；它包括家庭機器人、智慧眼鏡、智慧藥片，以及您皮膚下的傳感器、手錶、家庭自動化系統，您的</a:t>
            </a:r>
            <a:r>
              <a:rPr lang="en-US" altLang="zh-TW" sz="1100" b="0" dirty="0" smtClean="0">
                <a:latin typeface="標楷體" panose="03000509000000000000" pitchFamily="65" charset="-120"/>
                <a:ea typeface="標楷體" panose="03000509000000000000" pitchFamily="65" charset="-120"/>
              </a:rPr>
              <a:t>Amazon Echo</a:t>
            </a:r>
            <a:r>
              <a:rPr lang="zh-TW" altLang="en-US" sz="1100" b="0" dirty="0" smtClean="0">
                <a:latin typeface="標楷體" panose="03000509000000000000" pitchFamily="65" charset="-120"/>
                <a:ea typeface="標楷體" panose="03000509000000000000" pitchFamily="65" charset="-120"/>
              </a:rPr>
              <a:t>和智慧手機。</a:t>
            </a:r>
            <a:endParaRPr lang="en-US" altLang="zh-TW"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0" dirty="0" smtClean="0"/>
              <a:t>資料來源 </a:t>
            </a:r>
            <a:r>
              <a:rPr lang="en-US" altLang="zh-TW" b="0" dirty="0" smtClean="0"/>
              <a:t>:</a:t>
            </a:r>
            <a:r>
              <a:rPr lang="zh-TW" altLang="en-US" b="0" dirty="0" smtClean="0"/>
              <a:t> </a:t>
            </a:r>
            <a:r>
              <a:rPr lang="en-US" altLang="zh-TW" b="0" dirty="0" smtClean="0"/>
              <a:t>https://3smarket-info.blogspot.com/2017/07/edge-computing.html</a:t>
            </a:r>
            <a:endParaRPr lang="zh-TW" altLang="en-US" b="0" dirty="0" smtClean="0"/>
          </a:p>
          <a:p>
            <a:endParaRPr lang="zh-TW" altLang="en-US" b="0" dirty="0"/>
          </a:p>
        </p:txBody>
      </p:sp>
      <p:sp>
        <p:nvSpPr>
          <p:cNvPr id="4" name="投影片編號版面配置區 3"/>
          <p:cNvSpPr>
            <a:spLocks noGrp="1"/>
          </p:cNvSpPr>
          <p:nvPr>
            <p:ph type="sldNum" sz="quarter" idx="10"/>
          </p:nvPr>
        </p:nvSpPr>
        <p:spPr/>
        <p:txBody>
          <a:bodyPr/>
          <a:lstStyle/>
          <a:p>
            <a:fld id="{6BEE24F7-1D69-43A5-BA91-837836D02666}" type="slidenum">
              <a:rPr lang="zh-TW" altLang="en-US" smtClean="0"/>
              <a:t>38</a:t>
            </a:fld>
            <a:endParaRPr lang="zh-TW" altLang="en-US"/>
          </a:p>
        </p:txBody>
      </p:sp>
    </p:spTree>
    <p:extLst>
      <p:ext uri="{BB962C8B-B14F-4D97-AF65-F5344CB8AC3E}">
        <p14:creationId xmlns:p14="http://schemas.microsoft.com/office/powerpoint/2010/main" val="27513887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100" b="0" dirty="0" smtClean="0">
                <a:solidFill>
                  <a:schemeClr val="accent2">
                    <a:lumMod val="50000"/>
                  </a:schemeClr>
                </a:solidFill>
              </a:rPr>
              <a:t>業務邊緣</a:t>
            </a:r>
            <a:r>
              <a:rPr lang="en-US" altLang="zh-TW" sz="1100" b="0" dirty="0" smtClean="0">
                <a:solidFill>
                  <a:schemeClr val="accent2">
                    <a:lumMod val="50000"/>
                  </a:schemeClr>
                </a:solidFill>
              </a:rPr>
              <a:t>(Business Edge)</a:t>
            </a:r>
            <a:endParaRPr lang="zh-TW" altLang="en-US" sz="1100" b="0" dirty="0" smtClean="0">
              <a:solidFill>
                <a:schemeClr val="accent2">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100" b="0" dirty="0" smtClean="0">
                <a:latin typeface="標楷體" panose="03000509000000000000" pitchFamily="65" charset="-120"/>
                <a:ea typeface="標楷體" panose="03000509000000000000" pitchFamily="65" charset="-120"/>
              </a:rPr>
              <a:t>這是最受關注的邊緣計算</a:t>
            </a:r>
            <a:r>
              <a:rPr lang="en-US" altLang="zh-TW" sz="1100" b="0" dirty="0" smtClean="0">
                <a:latin typeface="標楷體" panose="03000509000000000000" pitchFamily="65" charset="-120"/>
                <a:ea typeface="標楷體" panose="03000509000000000000" pitchFamily="65" charset="-120"/>
              </a:rPr>
              <a:t>(Edge computing )</a:t>
            </a:r>
            <a:r>
              <a:rPr lang="zh-TW" altLang="en-US" sz="1100" b="0" dirty="0" smtClean="0">
                <a:latin typeface="標楷體" panose="03000509000000000000" pitchFamily="65" charset="-120"/>
                <a:ea typeface="標楷體" panose="03000509000000000000" pitchFamily="65" charset="-120"/>
              </a:rPr>
              <a:t>類型。在業務邊緣</a:t>
            </a:r>
            <a:r>
              <a:rPr lang="en-US" altLang="zh-TW" sz="1100" b="0" dirty="0" smtClean="0">
                <a:latin typeface="標楷體" panose="03000509000000000000" pitchFamily="65" charset="-120"/>
                <a:ea typeface="標楷體" panose="03000509000000000000" pitchFamily="65" charset="-120"/>
              </a:rPr>
              <a:t>(Business Edge)</a:t>
            </a:r>
            <a:r>
              <a:rPr lang="zh-TW" altLang="en-US" sz="1100" b="0" dirty="0" smtClean="0">
                <a:latin typeface="標楷體" panose="03000509000000000000" pitchFamily="65" charset="-120"/>
                <a:ea typeface="標楷體" panose="03000509000000000000" pitchFamily="65" charset="-120"/>
              </a:rPr>
              <a:t>處連接的機器和人在這裡匯聚。業務邊緣</a:t>
            </a:r>
            <a:r>
              <a:rPr lang="en-US" altLang="zh-TW" sz="1100" b="0" dirty="0" smtClean="0">
                <a:latin typeface="標楷體" panose="03000509000000000000" pitchFamily="65" charset="-120"/>
                <a:ea typeface="標楷體" panose="03000509000000000000" pitchFamily="65" charset="-120"/>
              </a:rPr>
              <a:t>(Business Edge)</a:t>
            </a:r>
            <a:r>
              <a:rPr lang="zh-TW" altLang="en-US" sz="1100" b="0" dirty="0" smtClean="0">
                <a:latin typeface="標楷體" panose="03000509000000000000" pitchFamily="65" charset="-120"/>
                <a:ea typeface="標楷體" panose="03000509000000000000" pitchFamily="65" charset="-120"/>
              </a:rPr>
              <a:t>在我們鋪有地毯的辦公室中，也可以在無地毯的領域，甚至在我們工作和娛樂的開放的地方。</a:t>
            </a:r>
            <a:endParaRPr lang="en-US" altLang="zh-TW"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0" dirty="0" smtClean="0"/>
              <a:t>資料來源 </a:t>
            </a:r>
            <a:r>
              <a:rPr lang="en-US" altLang="zh-TW" b="0" dirty="0" smtClean="0"/>
              <a:t>:</a:t>
            </a:r>
            <a:r>
              <a:rPr lang="zh-TW" altLang="en-US" b="0" dirty="0" smtClean="0"/>
              <a:t> </a:t>
            </a:r>
            <a:r>
              <a:rPr lang="en-US" altLang="zh-TW" b="0" dirty="0" smtClean="0"/>
              <a:t>https://3smarket-info.blogspot.com/2017/07/edge-computing.html</a:t>
            </a:r>
            <a:endParaRPr lang="zh-TW" altLang="en-US" b="0" dirty="0" smtClean="0"/>
          </a:p>
          <a:p>
            <a:endParaRPr lang="zh-TW" altLang="en-US" b="0" dirty="0"/>
          </a:p>
        </p:txBody>
      </p:sp>
      <p:sp>
        <p:nvSpPr>
          <p:cNvPr id="4" name="投影片編號版面配置區 3"/>
          <p:cNvSpPr>
            <a:spLocks noGrp="1"/>
          </p:cNvSpPr>
          <p:nvPr>
            <p:ph type="sldNum" sz="quarter" idx="10"/>
          </p:nvPr>
        </p:nvSpPr>
        <p:spPr/>
        <p:txBody>
          <a:bodyPr/>
          <a:lstStyle/>
          <a:p>
            <a:fld id="{6BEE24F7-1D69-43A5-BA91-837836D02666}" type="slidenum">
              <a:rPr lang="zh-TW" altLang="en-US" smtClean="0"/>
              <a:t>39</a:t>
            </a:fld>
            <a:endParaRPr lang="zh-TW" altLang="en-US"/>
          </a:p>
        </p:txBody>
      </p:sp>
    </p:spTree>
    <p:extLst>
      <p:ext uri="{BB962C8B-B14F-4D97-AF65-F5344CB8AC3E}">
        <p14:creationId xmlns:p14="http://schemas.microsoft.com/office/powerpoint/2010/main" val="9171965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139700" marR="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sz="1200" b="0" dirty="0" smtClean="0">
                <a:solidFill>
                  <a:schemeClr val="accent2">
                    <a:lumMod val="50000"/>
                  </a:schemeClr>
                </a:solidFill>
              </a:rPr>
              <a:t>多雲邊緣</a:t>
            </a:r>
            <a:r>
              <a:rPr lang="en-US" altLang="zh-TW" sz="1200" b="0" dirty="0" smtClean="0">
                <a:solidFill>
                  <a:schemeClr val="accent2">
                    <a:lumMod val="50000"/>
                  </a:schemeClr>
                </a:solidFill>
              </a:rPr>
              <a:t>(Cloudy Edge)</a:t>
            </a:r>
            <a:endParaRPr lang="zh-TW" altLang="en-US" sz="1200" b="0" dirty="0" smtClean="0">
              <a:solidFill>
                <a:schemeClr val="accent2">
                  <a:lumMod val="50000"/>
                </a:schemeClr>
              </a:solidFill>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sz="1200" b="0" dirty="0" smtClean="0">
                <a:latin typeface="標楷體" panose="03000509000000000000" pitchFamily="65" charset="-120"/>
                <a:ea typeface="標楷體" panose="03000509000000000000" pitchFamily="65" charset="-120"/>
              </a:rPr>
              <a:t>這是目前最少談論的一類邊緣計算</a:t>
            </a:r>
            <a:r>
              <a:rPr lang="en-US" altLang="zh-TW" sz="1200" b="0" dirty="0" smtClean="0">
                <a:latin typeface="標楷體" panose="03000509000000000000" pitchFamily="65" charset="-120"/>
                <a:ea typeface="標楷體" panose="03000509000000000000" pitchFamily="65" charset="-120"/>
              </a:rPr>
              <a:t>(Edge computing)</a:t>
            </a:r>
            <a:r>
              <a:rPr lang="zh-TW" altLang="en-US" sz="1200" b="0" dirty="0" smtClean="0">
                <a:latin typeface="標楷體" panose="03000509000000000000" pitchFamily="65" charset="-120"/>
                <a:ea typeface="標楷體" panose="03000509000000000000" pitchFamily="65" charset="-120"/>
              </a:rPr>
              <a:t>，但是它是最老的一類邊緣。多雲邊緣</a:t>
            </a:r>
            <a:r>
              <a:rPr lang="en-US" altLang="zh-TW" sz="1200" b="0" dirty="0" smtClean="0">
                <a:latin typeface="標楷體" panose="03000509000000000000" pitchFamily="65" charset="-120"/>
                <a:ea typeface="標楷體" panose="03000509000000000000" pitchFamily="65" charset="-120"/>
              </a:rPr>
              <a:t>(Cloudy Edge)</a:t>
            </a:r>
            <a:r>
              <a:rPr lang="zh-TW" altLang="en-US" sz="1200" b="0" dirty="0" smtClean="0">
                <a:latin typeface="標楷體" panose="03000509000000000000" pitchFamily="65" charset="-120"/>
                <a:ea typeface="標楷體" panose="03000509000000000000" pitchFamily="65" charset="-120"/>
              </a:rPr>
              <a:t>是服務提供商或企業網路邊緣的拓撲術語，其中業務首先從撥號調制解調器，進入到家庭或者遠程分支機構中的。</a:t>
            </a:r>
            <a:endParaRPr lang="en-US" altLang="zh-TW" sz="1200" b="0" i="0" kern="1200" dirty="0" smtClean="0">
              <a:solidFill>
                <a:schemeClr val="tx1"/>
              </a:solidFill>
              <a:effectLst/>
              <a:latin typeface="+mn-lt"/>
              <a:ea typeface="+mn-ea"/>
              <a:cs typeface="+mn-cs"/>
            </a:endParaRPr>
          </a:p>
          <a:p>
            <a:pPr marL="139700" indent="0">
              <a:buNone/>
            </a:pPr>
            <a:r>
              <a:rPr lang="zh-TW" altLang="en-US" sz="1200" b="0" i="0" kern="1200" dirty="0" smtClean="0">
                <a:solidFill>
                  <a:schemeClr val="tx1"/>
                </a:solidFill>
                <a:effectLst/>
                <a:latin typeface="+mn-lt"/>
                <a:ea typeface="+mn-ea"/>
                <a:cs typeface="+mn-cs"/>
              </a:rPr>
              <a:t>對應用性能和內容傳送的需求，需要在網路邊緣</a:t>
            </a:r>
            <a:r>
              <a:rPr lang="en-US" altLang="zh-TW" sz="1200" b="0" i="0" kern="1200" dirty="0" smtClean="0">
                <a:solidFill>
                  <a:schemeClr val="tx1"/>
                </a:solidFill>
                <a:effectLst/>
                <a:latin typeface="+mn-lt"/>
                <a:ea typeface="+mn-ea"/>
                <a:cs typeface="+mn-cs"/>
              </a:rPr>
              <a:t>( network edge)</a:t>
            </a:r>
            <a:r>
              <a:rPr lang="zh-TW" altLang="en-US" sz="1200" b="0" i="0" kern="1200" dirty="0" smtClean="0">
                <a:solidFill>
                  <a:schemeClr val="tx1"/>
                </a:solidFill>
                <a:effectLst/>
                <a:latin typeface="+mn-lt"/>
                <a:ea typeface="+mn-ea"/>
                <a:cs typeface="+mn-cs"/>
              </a:rPr>
              <a:t>中添加應用和數據處理能力。現代的邊緣數據中心</a:t>
            </a:r>
            <a:r>
              <a:rPr lang="en-US" altLang="zh-TW" sz="1200" b="0" i="0" kern="1200" dirty="0" smtClean="0">
                <a:solidFill>
                  <a:schemeClr val="tx1"/>
                </a:solidFill>
                <a:effectLst/>
                <a:latin typeface="+mn-lt"/>
                <a:ea typeface="+mn-ea"/>
                <a:cs typeface="+mn-cs"/>
              </a:rPr>
              <a:t>(Edge Data Centers)</a:t>
            </a:r>
            <a:r>
              <a:rPr lang="zh-TW" altLang="en-US" sz="1200" b="0" i="0" kern="1200" dirty="0" smtClean="0">
                <a:solidFill>
                  <a:schemeClr val="tx1"/>
                </a:solidFill>
                <a:effectLst/>
                <a:latin typeface="+mn-lt"/>
                <a:ea typeface="+mn-ea"/>
                <a:cs typeface="+mn-cs"/>
              </a:rPr>
              <a:t>能夠滿足這一需求。內容交付網路</a:t>
            </a:r>
            <a:r>
              <a:rPr lang="en-US" altLang="zh-TW" sz="1200" b="0" i="0" kern="1200" dirty="0" smtClean="0">
                <a:solidFill>
                  <a:schemeClr val="tx1"/>
                </a:solidFill>
                <a:effectLst/>
                <a:latin typeface="+mn-lt"/>
                <a:ea typeface="+mn-ea"/>
                <a:cs typeface="+mn-cs"/>
              </a:rPr>
              <a:t>(CDN</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Content Delivery Networks)</a:t>
            </a:r>
            <a:r>
              <a:rPr lang="zh-TW" altLang="en-US" sz="1200" b="0" i="0" kern="1200" dirty="0" smtClean="0">
                <a:solidFill>
                  <a:schemeClr val="tx1"/>
                </a:solidFill>
                <a:effectLst/>
                <a:latin typeface="+mn-lt"/>
                <a:ea typeface="+mn-ea"/>
                <a:cs typeface="+mn-cs"/>
              </a:rPr>
              <a:t>就是在利用它們，以便我們能夠獲得更好的頁面和視訊加載效果。移動邊緣計算</a:t>
            </a:r>
            <a:r>
              <a:rPr lang="en-US" altLang="zh-TW" sz="1200" b="0" i="0" kern="1200" dirty="0" smtClean="0">
                <a:solidFill>
                  <a:schemeClr val="tx1"/>
                </a:solidFill>
                <a:effectLst/>
                <a:latin typeface="+mn-lt"/>
                <a:ea typeface="+mn-ea"/>
                <a:cs typeface="+mn-cs"/>
              </a:rPr>
              <a:t>(Mobile Edge Computing)</a:t>
            </a:r>
            <a:r>
              <a:rPr lang="zh-TW" altLang="en-US" sz="1200" b="0" i="0" kern="1200" dirty="0" smtClean="0">
                <a:solidFill>
                  <a:schemeClr val="tx1"/>
                </a:solidFill>
                <a:effectLst/>
                <a:latin typeface="+mn-lt"/>
                <a:ea typeface="+mn-ea"/>
                <a:cs typeface="+mn-cs"/>
              </a:rPr>
              <a:t>增強了這一邊緣的優勢，因為人們需要更好的移動應用程序</a:t>
            </a:r>
            <a:r>
              <a:rPr lang="en-US" altLang="zh-TW" sz="1200" b="0" i="0" kern="1200" dirty="0" smtClean="0">
                <a:solidFill>
                  <a:schemeClr val="tx1"/>
                </a:solidFill>
                <a:effectLst/>
                <a:latin typeface="+mn-lt"/>
                <a:ea typeface="+mn-ea"/>
                <a:cs typeface="+mn-cs"/>
              </a:rPr>
              <a:t>(mobile app)</a:t>
            </a:r>
            <a:r>
              <a:rPr lang="zh-TW" altLang="en-US" sz="1200" b="0" i="0" kern="1200" dirty="0" smtClean="0">
                <a:solidFill>
                  <a:schemeClr val="tx1"/>
                </a:solidFill>
                <a:effectLst/>
                <a:latin typeface="+mn-lt"/>
                <a:ea typeface="+mn-ea"/>
                <a:cs typeface="+mn-cs"/>
              </a:rPr>
              <a:t>的性能。</a:t>
            </a:r>
            <a:r>
              <a:rPr lang="zh-TW" altLang="en-US" b="0" dirty="0" smtClean="0"/>
              <a:t/>
            </a:r>
            <a:br>
              <a:rPr lang="zh-TW" altLang="en-US" b="0" dirty="0" smtClean="0"/>
            </a:br>
            <a:r>
              <a:rPr lang="zh-TW" altLang="en-US" b="0" dirty="0" smtClean="0"/>
              <a:t>資料來源 </a:t>
            </a:r>
            <a:r>
              <a:rPr lang="en-US" altLang="zh-TW" b="0" dirty="0" smtClean="0"/>
              <a:t>:</a:t>
            </a:r>
            <a:r>
              <a:rPr lang="zh-TW" altLang="en-US" b="0" dirty="0" smtClean="0"/>
              <a:t> </a:t>
            </a:r>
            <a:r>
              <a:rPr lang="en-US" altLang="zh-TW" b="0" dirty="0" smtClean="0"/>
              <a:t>https://3smarket-info.blogspot.com/2017/07/edge-computing.html</a:t>
            </a:r>
            <a:endParaRPr lang="zh-TW" altLang="en-US" b="0" dirty="0" smtClean="0"/>
          </a:p>
          <a:p>
            <a:endParaRPr lang="zh-TW" altLang="en-US" b="0" dirty="0"/>
          </a:p>
        </p:txBody>
      </p:sp>
      <p:sp>
        <p:nvSpPr>
          <p:cNvPr id="4" name="投影片編號版面配置區 3"/>
          <p:cNvSpPr>
            <a:spLocks noGrp="1"/>
          </p:cNvSpPr>
          <p:nvPr>
            <p:ph type="sldNum" sz="quarter" idx="10"/>
          </p:nvPr>
        </p:nvSpPr>
        <p:spPr/>
        <p:txBody>
          <a:bodyPr/>
          <a:lstStyle/>
          <a:p>
            <a:fld id="{6BEE24F7-1D69-43A5-BA91-837836D02666}" type="slidenum">
              <a:rPr lang="zh-TW" altLang="en-US" smtClean="0"/>
              <a:t>40</a:t>
            </a:fld>
            <a:endParaRPr lang="zh-TW" altLang="en-US"/>
          </a:p>
        </p:txBody>
      </p:sp>
    </p:spTree>
    <p:extLst>
      <p:ext uri="{BB962C8B-B14F-4D97-AF65-F5344CB8AC3E}">
        <p14:creationId xmlns:p14="http://schemas.microsoft.com/office/powerpoint/2010/main" val="921156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139700" indent="0">
              <a:buNone/>
            </a:pPr>
            <a:r>
              <a:rPr lang="zh-TW" altLang="en-US" dirty="0" smtClean="0"/>
              <a:t>有別於傳統雲端運算架構，雲端和裝置之間只透過網路來連接，一旦網路中斷，就無雲可用。新一代邊緣運算架構，則是將資料改放在網際網路和本地網路之間的邊緣運算層做資料預處理，等到資料量變少了，再將處理後的資料回傳雲端。因為在本地端運算，即使無網路時，也能先在前端處理，等網路恢復再傳雲。</a:t>
            </a:r>
            <a:endParaRPr lang="en-US" altLang="zh-TW" dirty="0" smtClean="0"/>
          </a:p>
          <a:p>
            <a:pPr marL="139700" indent="0">
              <a:buNone/>
            </a:pPr>
            <a:r>
              <a:rPr lang="zh-TW" altLang="en-US" dirty="0" smtClean="0"/>
              <a:t>資料來源 </a:t>
            </a:r>
            <a:r>
              <a:rPr lang="en-US" altLang="zh-TW" dirty="0" smtClean="0"/>
              <a:t>:</a:t>
            </a:r>
            <a:r>
              <a:rPr lang="zh-TW" altLang="en-US" dirty="0" smtClean="0"/>
              <a:t> </a:t>
            </a:r>
            <a:r>
              <a:rPr lang="en-US" altLang="zh-TW" dirty="0" smtClean="0"/>
              <a:t>https://www.ithome.com.tw/news/114625</a:t>
            </a:r>
          </a:p>
          <a:p>
            <a:endParaRPr lang="zh-TW" altLang="en-US" dirty="0"/>
          </a:p>
        </p:txBody>
      </p:sp>
      <p:sp>
        <p:nvSpPr>
          <p:cNvPr id="4" name="投影片編號版面配置區 3"/>
          <p:cNvSpPr>
            <a:spLocks noGrp="1"/>
          </p:cNvSpPr>
          <p:nvPr>
            <p:ph type="sldNum" sz="quarter" idx="10"/>
          </p:nvPr>
        </p:nvSpPr>
        <p:spPr/>
        <p:txBody>
          <a:bodyPr/>
          <a:lstStyle/>
          <a:p>
            <a:fld id="{6BEE24F7-1D69-43A5-BA91-837836D02666}" type="slidenum">
              <a:rPr lang="zh-TW" altLang="en-US" smtClean="0"/>
              <a:t>41</a:t>
            </a:fld>
            <a:endParaRPr lang="zh-TW" altLang="en-US"/>
          </a:p>
        </p:txBody>
      </p:sp>
    </p:spTree>
    <p:extLst>
      <p:ext uri="{BB962C8B-B14F-4D97-AF65-F5344CB8AC3E}">
        <p14:creationId xmlns:p14="http://schemas.microsoft.com/office/powerpoint/2010/main" val="854499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139700" indent="0">
              <a:buNone/>
            </a:pPr>
            <a:r>
              <a:rPr lang="en-US" altLang="zh-TW" dirty="0" err="1" smtClean="0"/>
              <a:t>IoT</a:t>
            </a:r>
            <a:r>
              <a:rPr lang="zh-TW" altLang="en-US" dirty="0" smtClean="0"/>
              <a:t>產業價值鏈</a:t>
            </a:r>
            <a:r>
              <a:rPr lang="en-US" altLang="zh-TW" dirty="0" smtClean="0"/>
              <a:t>- </a:t>
            </a:r>
            <a:r>
              <a:rPr lang="zh-TW" altLang="en-US" dirty="0" smtClean="0"/>
              <a:t>物聯網的架構可以分成三個不同的層次。</a:t>
            </a:r>
            <a:endParaRPr lang="en-US" altLang="zh-TW" dirty="0" smtClean="0"/>
          </a:p>
          <a:p>
            <a:pPr marL="139700" indent="0">
              <a:buNone/>
            </a:pPr>
            <a:endParaRPr lang="en-US" altLang="zh-TW" dirty="0" smtClean="0"/>
          </a:p>
          <a:p>
            <a:pPr marL="457200" indent="-317500"/>
            <a:r>
              <a:rPr lang="zh-TW" altLang="en-US" dirty="0" smtClean="0"/>
              <a:t>第一層為感測層，也就是物聯網裡的「物（</a:t>
            </a:r>
            <a:r>
              <a:rPr lang="en-US" altLang="zh-TW" dirty="0" smtClean="0"/>
              <a:t>Things</a:t>
            </a:r>
            <a:r>
              <a:rPr lang="zh-TW" altLang="en-US" dirty="0" smtClean="0"/>
              <a:t>）」，由可以感測訊號的裝置組成，用以監控所在位置的物理或環境狀況，例如影像、溫度、濕度、動作、壓力感測等。</a:t>
            </a:r>
          </a:p>
          <a:p>
            <a:pPr marL="457200" indent="-317500"/>
            <a:r>
              <a:rPr lang="zh-TW" altLang="en-US" dirty="0" smtClean="0"/>
              <a:t>第二層為網路層，包含無線或有線的網際網路，用以提供可靠的網路傳輸功能。每一個裝置都具有</a:t>
            </a:r>
            <a:r>
              <a:rPr lang="en-US" altLang="zh-TW" dirty="0" smtClean="0"/>
              <a:t>IP</a:t>
            </a:r>
            <a:r>
              <a:rPr lang="zh-TW" altLang="en-US" dirty="0" smtClean="0"/>
              <a:t>位置，可以將裝置蒐集來的資訊，整合到物聯網的資料管理中心。</a:t>
            </a:r>
          </a:p>
          <a:p>
            <a:pPr marL="457200" indent="-317500"/>
            <a:r>
              <a:rPr lang="zh-TW" altLang="en-US" dirty="0" smtClean="0"/>
              <a:t>第三層為應用層，物聯網經濟將近</a:t>
            </a:r>
            <a:r>
              <a:rPr lang="en-US" altLang="zh-TW" dirty="0" smtClean="0"/>
              <a:t>80</a:t>
            </a:r>
            <a:r>
              <a:rPr lang="zh-TW" altLang="en-US" dirty="0" smtClean="0"/>
              <a:t>％的商機來自於此。當我們將第一層的「物」透過第二層的「網路」連結起來後，就可以來思考不同領域的應用了。例如：智慧家庭、智慧城市、智慧零售、智慧電網、智慧醫療、穿戴式裝置等。</a:t>
            </a:r>
            <a:endParaRPr lang="zh-TW" altLang="en-US" dirty="0"/>
          </a:p>
        </p:txBody>
      </p:sp>
    </p:spTree>
    <p:extLst>
      <p:ext uri="{BB962C8B-B14F-4D97-AF65-F5344CB8AC3E}">
        <p14:creationId xmlns:p14="http://schemas.microsoft.com/office/powerpoint/2010/main" val="23258412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TW" altLang="en-US" sz="1100" dirty="0" smtClean="0"/>
              <a:t>除了 </a:t>
            </a:r>
            <a:r>
              <a:rPr lang="en-US" altLang="zh-TW" sz="1100" dirty="0" smtClean="0"/>
              <a:t>Edge Computing </a:t>
            </a:r>
            <a:r>
              <a:rPr lang="zh-TW" altLang="en-US" sz="1100" dirty="0" smtClean="0"/>
              <a:t>一詞外，也有其他類似的詞語，例如 </a:t>
            </a:r>
            <a:r>
              <a:rPr lang="en-US" altLang="zh-TW" sz="1100" dirty="0" smtClean="0"/>
              <a:t>Cisco </a:t>
            </a:r>
            <a:r>
              <a:rPr lang="zh-TW" altLang="en-US" sz="1100" dirty="0" smtClean="0"/>
              <a:t>提出的 </a:t>
            </a:r>
            <a:r>
              <a:rPr lang="en-US" altLang="zh-TW" sz="1100" dirty="0" smtClean="0"/>
              <a:t>Fog Computing</a:t>
            </a:r>
            <a:r>
              <a:rPr lang="zh-TW" altLang="en-US" sz="1100" dirty="0" smtClean="0"/>
              <a:t>（霧運算），也同樣在訴求「加強現場端」的運算工作與角色，而非一味往雲端送，不過 </a:t>
            </a:r>
            <a:r>
              <a:rPr lang="en-US" altLang="zh-TW" sz="1100" dirty="0" smtClean="0"/>
              <a:t>Fog Computing </a:t>
            </a:r>
            <a:r>
              <a:rPr lang="zh-TW" altLang="en-US" sz="1100" dirty="0" smtClean="0"/>
              <a:t>一詞沒有 </a:t>
            </a:r>
            <a:r>
              <a:rPr lang="en-US" altLang="zh-TW" sz="1100" dirty="0" smtClean="0"/>
              <a:t>Edge Computing </a:t>
            </a:r>
            <a:r>
              <a:rPr lang="zh-TW" altLang="en-US" sz="1100" dirty="0" smtClean="0"/>
              <a:t>普遍使用，且兩者定位相近，雖然有一些人提出仍可明確區分兩者的差異，但多數人並不在意。</a:t>
            </a:r>
            <a:endParaRPr lang="en-US" altLang="zh-TW" dirty="0" smtClean="0"/>
          </a:p>
          <a:p>
            <a:endParaRPr lang="en-US" altLang="zh-TW" dirty="0" smtClean="0"/>
          </a:p>
          <a:p>
            <a:r>
              <a:rPr lang="zh-TW" altLang="en-US" dirty="0" smtClean="0"/>
              <a:t>另外還有一個詞稱為 </a:t>
            </a:r>
            <a:r>
              <a:rPr lang="en-US" altLang="zh-TW" dirty="0" smtClean="0"/>
              <a:t>Sensor Fusion</a:t>
            </a:r>
            <a:r>
              <a:rPr lang="zh-TW" altLang="en-US" dirty="0" smtClean="0"/>
              <a:t>，意思是當某一個感測器節點運算力若薄弱時，可以把運算工作轉嫁給其他運算力較強的節點代為分勞解憂，或各感測器節點間的運算力、運算資源可以相互調度挪用借用。</a:t>
            </a:r>
          </a:p>
          <a:p>
            <a:endParaRPr lang="zh-TW" altLang="en-US" dirty="0" smtClean="0"/>
          </a:p>
          <a:p>
            <a:r>
              <a:rPr lang="zh-TW" altLang="en-US" dirty="0" smtClean="0"/>
              <a:t>此概念很新穎，但現階段仍有一些技術挑戰，特別是感測器節點都在苛求盡可能長的待機時間、電池時間，再導入此一調度機制，在尚未得到調度的好處前，已先行增加此機制所需的運算負荷。</a:t>
            </a:r>
            <a:endParaRPr lang="en-US" altLang="zh-TW" dirty="0" smtClean="0"/>
          </a:p>
          <a:p>
            <a:pPr marL="139700" indent="0">
              <a:buNone/>
            </a:pPr>
            <a:endParaRPr lang="en-US" altLang="zh-TW" dirty="0" smtClean="0"/>
          </a:p>
          <a:p>
            <a:pPr marL="139700" indent="0">
              <a:buNone/>
            </a:pPr>
            <a:r>
              <a:rPr lang="en-US" altLang="zh-TW" dirty="0" smtClean="0">
                <a:hlinkClick r:id="rId3"/>
              </a:rPr>
              <a:t>https://makerpro.cc/2018/12/what-is-edge-computing/</a:t>
            </a:r>
            <a:endParaRPr lang="zh-TW" altLang="en-US" dirty="0"/>
          </a:p>
        </p:txBody>
      </p:sp>
    </p:spTree>
    <p:extLst>
      <p:ext uri="{BB962C8B-B14F-4D97-AF65-F5344CB8AC3E}">
        <p14:creationId xmlns:p14="http://schemas.microsoft.com/office/powerpoint/2010/main" val="37175794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dirty="0" smtClean="0">
                <a:latin typeface="標楷體" panose="03000509000000000000" pitchFamily="65" charset="-120"/>
                <a:ea typeface="標楷體" panose="03000509000000000000" pitchFamily="65" charset="-120"/>
              </a:rPr>
              <a:t>該技術最早是由馬可尼於</a:t>
            </a:r>
            <a:r>
              <a:rPr lang="en-US" altLang="zh-TW" sz="1200" b="1" dirty="0" smtClean="0">
                <a:latin typeface="標楷體" panose="03000509000000000000" pitchFamily="65" charset="-120"/>
                <a:ea typeface="標楷體" panose="03000509000000000000" pitchFamily="65" charset="-120"/>
              </a:rPr>
              <a:t>1908</a:t>
            </a:r>
            <a:r>
              <a:rPr lang="zh-TW" altLang="en-US" sz="1200" b="1" dirty="0" smtClean="0">
                <a:latin typeface="標楷體" panose="03000509000000000000" pitchFamily="65" charset="-120"/>
                <a:ea typeface="標楷體" panose="03000509000000000000" pitchFamily="65" charset="-120"/>
              </a:rPr>
              <a:t>年提出的，他利用多天線來抑制通道衰落（</a:t>
            </a:r>
            <a:r>
              <a:rPr lang="en-US" altLang="zh-TW" sz="1200" b="1" dirty="0" smtClean="0">
                <a:latin typeface="標楷體" panose="03000509000000000000" pitchFamily="65" charset="-120"/>
                <a:ea typeface="標楷體" panose="03000509000000000000" pitchFamily="65" charset="-120"/>
              </a:rPr>
              <a:t>fading</a:t>
            </a:r>
            <a:r>
              <a:rPr lang="zh-TW" altLang="en-US" sz="1200" b="1" dirty="0" smtClean="0">
                <a:latin typeface="標楷體" panose="03000509000000000000" pitchFamily="65" charset="-120"/>
                <a:ea typeface="標楷體" panose="03000509000000000000" pitchFamily="65" charset="-120"/>
              </a:rPr>
              <a:t>）。根據收發兩端天線數量，相對於普通的單輸入單輸出系統（</a:t>
            </a:r>
            <a:r>
              <a:rPr lang="en-US" altLang="zh-TW" sz="1200" b="1" dirty="0" smtClean="0">
                <a:latin typeface="標楷體" panose="03000509000000000000" pitchFamily="65" charset="-120"/>
                <a:ea typeface="標楷體" panose="03000509000000000000" pitchFamily="65" charset="-120"/>
              </a:rPr>
              <a:t>Single-Input Single-Output</a:t>
            </a:r>
            <a:r>
              <a:rPr lang="zh-TW" altLang="en-US" sz="1200" b="1" dirty="0" smtClean="0">
                <a:latin typeface="標楷體" panose="03000509000000000000" pitchFamily="65" charset="-120"/>
                <a:ea typeface="標楷體" panose="03000509000000000000" pitchFamily="65" charset="-120"/>
              </a:rPr>
              <a:t>，</a:t>
            </a:r>
            <a:r>
              <a:rPr lang="en-US" altLang="zh-TW" sz="1200" b="1" dirty="0" smtClean="0">
                <a:latin typeface="標楷體" panose="03000509000000000000" pitchFamily="65" charset="-120"/>
                <a:ea typeface="標楷體" panose="03000509000000000000" pitchFamily="65" charset="-120"/>
              </a:rPr>
              <a:t>SISO</a:t>
            </a:r>
            <a:r>
              <a:rPr lang="zh-TW" altLang="en-US" sz="1200" b="1" dirty="0" smtClean="0">
                <a:latin typeface="標楷體" panose="03000509000000000000" pitchFamily="65" charset="-120"/>
                <a:ea typeface="標楷體" panose="03000509000000000000" pitchFamily="65" charset="-120"/>
              </a:rPr>
              <a:t>），</a:t>
            </a:r>
            <a:r>
              <a:rPr lang="en-US" altLang="zh-TW" sz="1200" b="1" dirty="0" smtClean="0">
                <a:latin typeface="標楷體" panose="03000509000000000000" pitchFamily="65" charset="-120"/>
                <a:ea typeface="標楷體" panose="03000509000000000000" pitchFamily="65" charset="-120"/>
              </a:rPr>
              <a:t>MIMO</a:t>
            </a:r>
            <a:r>
              <a:rPr lang="zh-TW" altLang="en-US" sz="1200" b="1" dirty="0" smtClean="0">
                <a:latin typeface="標楷體" panose="03000509000000000000" pitchFamily="65" charset="-120"/>
                <a:ea typeface="標楷體" panose="03000509000000000000" pitchFamily="65" charset="-120"/>
              </a:rPr>
              <a:t>此類多天線技術尚包含早期所謂的「智慧型天線」，亦即單輸入多輸出系統（</a:t>
            </a:r>
            <a:r>
              <a:rPr lang="en-US" altLang="zh-TW" sz="1200" b="1" dirty="0" smtClean="0">
                <a:latin typeface="標楷體" panose="03000509000000000000" pitchFamily="65" charset="-120"/>
                <a:ea typeface="標楷體" panose="03000509000000000000" pitchFamily="65" charset="-120"/>
              </a:rPr>
              <a:t>Single-Input Multi-Output</a:t>
            </a:r>
            <a:r>
              <a:rPr lang="zh-TW" altLang="en-US" sz="1200" b="1" dirty="0" smtClean="0">
                <a:latin typeface="標楷體" panose="03000509000000000000" pitchFamily="65" charset="-120"/>
                <a:ea typeface="標楷體" panose="03000509000000000000" pitchFamily="65" charset="-120"/>
              </a:rPr>
              <a:t>，</a:t>
            </a:r>
            <a:r>
              <a:rPr lang="en-US" altLang="zh-TW" sz="1200" b="1" dirty="0" smtClean="0">
                <a:latin typeface="標楷體" panose="03000509000000000000" pitchFamily="65" charset="-120"/>
                <a:ea typeface="標楷體" panose="03000509000000000000" pitchFamily="65" charset="-120"/>
              </a:rPr>
              <a:t>SIMO</a:t>
            </a:r>
            <a:r>
              <a:rPr lang="zh-TW" altLang="en-US" sz="1200" b="1" dirty="0" smtClean="0">
                <a:latin typeface="標楷體" panose="03000509000000000000" pitchFamily="65" charset="-120"/>
                <a:ea typeface="標楷體" panose="03000509000000000000" pitchFamily="65" charset="-120"/>
              </a:rPr>
              <a:t>）和多輸入單輸出系統（</a:t>
            </a:r>
            <a:r>
              <a:rPr lang="en-US" altLang="zh-TW" sz="1200" b="1" dirty="0" smtClean="0">
                <a:latin typeface="標楷體" panose="03000509000000000000" pitchFamily="65" charset="-120"/>
                <a:ea typeface="標楷體" panose="03000509000000000000" pitchFamily="65" charset="-120"/>
              </a:rPr>
              <a:t>Multiple-Input Single-Output</a:t>
            </a:r>
            <a:r>
              <a:rPr lang="zh-TW" altLang="en-US" sz="1200" b="1" dirty="0" smtClean="0">
                <a:latin typeface="標楷體" panose="03000509000000000000" pitchFamily="65" charset="-120"/>
                <a:ea typeface="標楷體" panose="03000509000000000000" pitchFamily="65" charset="-120"/>
              </a:rPr>
              <a:t>，</a:t>
            </a:r>
            <a:r>
              <a:rPr lang="en-US" altLang="zh-TW" sz="1200" b="1" dirty="0" smtClean="0">
                <a:latin typeface="標楷體" panose="03000509000000000000" pitchFamily="65" charset="-120"/>
                <a:ea typeface="標楷體" panose="03000509000000000000" pitchFamily="65" charset="-120"/>
              </a:rPr>
              <a:t>MISO</a:t>
            </a:r>
            <a:r>
              <a:rPr lang="zh-TW" altLang="en-US" sz="1200" b="1" dirty="0" smtClean="0">
                <a:latin typeface="標楷體" panose="03000509000000000000" pitchFamily="65" charset="-120"/>
                <a:ea typeface="標楷體" panose="03000509000000000000" pitchFamily="65" charset="-120"/>
              </a:rPr>
              <a:t>）。</a:t>
            </a:r>
          </a:p>
          <a:p>
            <a:endParaRPr lang="en-US" altLang="zh-TW" dirty="0" smtClean="0"/>
          </a:p>
          <a:p>
            <a:r>
              <a:rPr lang="en-US" altLang="zh-TW" sz="1200" b="1" dirty="0" smtClean="0">
                <a:latin typeface="標楷體" panose="03000509000000000000" pitchFamily="65" charset="-120"/>
                <a:ea typeface="標楷體" panose="03000509000000000000" pitchFamily="65" charset="-120"/>
              </a:rPr>
              <a:t>MIMO</a:t>
            </a:r>
            <a:r>
              <a:rPr lang="zh-TW" altLang="en-US" sz="1200" b="1" dirty="0" smtClean="0">
                <a:latin typeface="標楷體" panose="03000509000000000000" pitchFamily="65" charset="-120"/>
                <a:ea typeface="標楷體" panose="03000509000000000000" pitchFamily="65" charset="-120"/>
              </a:rPr>
              <a:t>的核心概念為利用多根發射天線與多根接收天線所提供之空間自由度來有效提升無線通訊系統之頻譜效率，以提升傳輸速率並改善通訊品質。</a:t>
            </a:r>
            <a:endParaRPr lang="en-US" altLang="zh-TW" sz="1200" b="1" dirty="0" smtClean="0">
              <a:latin typeface="標楷體" panose="03000509000000000000" pitchFamily="65" charset="-120"/>
              <a:ea typeface="標楷體" panose="03000509000000000000" pitchFamily="65" charset="-120"/>
            </a:endParaRPr>
          </a:p>
          <a:p>
            <a:endParaRPr lang="en-US" altLang="zh-TW" sz="1200" b="1" dirty="0" smtClean="0">
              <a:latin typeface="標楷體" panose="03000509000000000000" pitchFamily="65" charset="-120"/>
              <a:ea typeface="標楷體" panose="03000509000000000000" pitchFamily="65" charset="-120"/>
            </a:endParaRPr>
          </a:p>
          <a:p>
            <a:r>
              <a:rPr lang="zh-TW" altLang="en-US" sz="1200" b="1" dirty="0" smtClean="0">
                <a:latin typeface="標楷體" panose="03000509000000000000" pitchFamily="65" charset="-120"/>
                <a:ea typeface="標楷體" panose="03000509000000000000" pitchFamily="65" charset="-120"/>
              </a:rPr>
              <a:t>資料來源</a:t>
            </a:r>
            <a:r>
              <a:rPr lang="en-US" altLang="zh-TW" sz="1200" b="1" dirty="0" smtClean="0">
                <a:latin typeface="標楷體" panose="03000509000000000000" pitchFamily="65" charset="-120"/>
                <a:ea typeface="標楷體" panose="03000509000000000000" pitchFamily="65" charset="-120"/>
              </a:rPr>
              <a:t>:https://zh.wikipedia.org/wiki/MIMO</a:t>
            </a:r>
            <a:endParaRPr lang="zh-TW" altLang="en-US" dirty="0"/>
          </a:p>
        </p:txBody>
      </p:sp>
      <p:sp>
        <p:nvSpPr>
          <p:cNvPr id="4" name="投影片編號版面配置區 3"/>
          <p:cNvSpPr>
            <a:spLocks noGrp="1"/>
          </p:cNvSpPr>
          <p:nvPr>
            <p:ph type="sldNum" sz="quarter" idx="10"/>
          </p:nvPr>
        </p:nvSpPr>
        <p:spPr/>
        <p:txBody>
          <a:bodyPr/>
          <a:lstStyle/>
          <a:p>
            <a:fld id="{6BEE24F7-1D69-43A5-BA91-837836D02666}" type="slidenum">
              <a:rPr lang="zh-TW" altLang="en-US" smtClean="0"/>
              <a:t>43</a:t>
            </a:fld>
            <a:endParaRPr lang="zh-TW" altLang="en-US"/>
          </a:p>
        </p:txBody>
      </p:sp>
    </p:spTree>
    <p:extLst>
      <p:ext uri="{BB962C8B-B14F-4D97-AF65-F5344CB8AC3E}">
        <p14:creationId xmlns:p14="http://schemas.microsoft.com/office/powerpoint/2010/main" val="33044463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sz="1200" b="1" dirty="0" smtClean="0">
                <a:latin typeface="標楷體" panose="03000509000000000000" pitchFamily="65" charset="-120"/>
                <a:ea typeface="標楷體" panose="03000509000000000000" pitchFamily="65" charset="-120"/>
              </a:rPr>
              <a:t>空間多工</a:t>
            </a:r>
            <a:r>
              <a:rPr lang="en-US" altLang="zh-TW" sz="1200" b="1" dirty="0" smtClean="0">
                <a:latin typeface="標楷體" panose="03000509000000000000" pitchFamily="65" charset="-120"/>
                <a:ea typeface="標楷體" panose="03000509000000000000" pitchFamily="65" charset="-120"/>
              </a:rPr>
              <a:t>:</a:t>
            </a:r>
          </a:p>
          <a:p>
            <a:r>
              <a:rPr lang="zh-TW" altLang="en-US" sz="1200" b="0" i="0" kern="1200" dirty="0" smtClean="0">
                <a:solidFill>
                  <a:schemeClr val="tx1"/>
                </a:solidFill>
                <a:effectLst/>
                <a:latin typeface="+mn-lt"/>
                <a:ea typeface="+mn-ea"/>
                <a:cs typeface="+mn-cs"/>
              </a:rPr>
              <a:t>在發射端，高速率的資料流被分割為多個較低速率的子資料流，不同的子資料流在不同的發射天線上在相同頻段上發射出去。如果發射端與接收端的天線陣列之間構成的空域子通道足夠不同，即能夠在時域和頻域之外額外提供空域的維度，使得在不同發射天線上傳送的訊號之間能夠相互區別，因此接收機能夠區分出這些並列的子資料流，而不需付出額外的頻率或者時間資源。空間復用技術在高訊號雜訊比條件下能夠極大提高</a:t>
            </a:r>
            <a:r>
              <a:rPr lang="zh-TW" altLang="en-US" sz="1200" b="0" i="0" u="none" strike="noStrike" kern="1200" dirty="0" smtClean="0">
                <a:solidFill>
                  <a:schemeClr val="tx1"/>
                </a:solidFill>
                <a:effectLst/>
                <a:latin typeface="+mn-lt"/>
                <a:ea typeface="+mn-ea"/>
                <a:cs typeface="+mn-cs"/>
                <a:hlinkClick r:id="rId3" tooltip="通道容量"/>
              </a:rPr>
              <a:t>通道容量</a:t>
            </a:r>
            <a:r>
              <a:rPr lang="zh-TW" altLang="en-US" sz="1200" b="0" i="0" kern="1200" dirty="0" smtClean="0">
                <a:solidFill>
                  <a:schemeClr val="tx1"/>
                </a:solidFill>
                <a:effectLst/>
                <a:latin typeface="+mn-lt"/>
                <a:ea typeface="+mn-ea"/>
                <a:cs typeface="+mn-cs"/>
              </a:rPr>
              <a:t>，並且能夠在「開迴路」，即發射端無法獲得通道資訊的條件下使用。</a:t>
            </a:r>
            <a:endParaRPr lang="en-US" altLang="zh-TW" sz="1200" b="1" dirty="0" smtClean="0">
              <a:latin typeface="標楷體" panose="03000509000000000000" pitchFamily="65" charset="-120"/>
              <a:ea typeface="標楷體" panose="03000509000000000000" pitchFamily="65" charset="-120"/>
            </a:endParaRPr>
          </a:p>
          <a:p>
            <a:r>
              <a:rPr lang="zh-TW" altLang="en-US" sz="1200" b="1" dirty="0" smtClean="0">
                <a:latin typeface="標楷體" panose="03000509000000000000" pitchFamily="65" charset="-120"/>
                <a:ea typeface="標楷體" panose="03000509000000000000" pitchFamily="65" charset="-120"/>
              </a:rPr>
              <a:t>資料來源</a:t>
            </a:r>
            <a:r>
              <a:rPr lang="en-US" altLang="zh-TW" sz="1200" b="1" dirty="0" smtClean="0">
                <a:latin typeface="標楷體" panose="03000509000000000000" pitchFamily="65" charset="-120"/>
                <a:ea typeface="標楷體" panose="03000509000000000000" pitchFamily="65" charset="-120"/>
              </a:rPr>
              <a:t>:https://zh.wikipedia.org/wiki/MIMO</a:t>
            </a:r>
            <a:endParaRPr lang="zh-TW" altLang="en-US" dirty="0"/>
          </a:p>
        </p:txBody>
      </p:sp>
      <p:sp>
        <p:nvSpPr>
          <p:cNvPr id="4" name="投影片編號版面配置區 3"/>
          <p:cNvSpPr>
            <a:spLocks noGrp="1"/>
          </p:cNvSpPr>
          <p:nvPr>
            <p:ph type="sldNum" sz="quarter" idx="10"/>
          </p:nvPr>
        </p:nvSpPr>
        <p:spPr/>
        <p:txBody>
          <a:bodyPr/>
          <a:lstStyle/>
          <a:p>
            <a:fld id="{6BEE24F7-1D69-43A5-BA91-837836D02666}" type="slidenum">
              <a:rPr lang="zh-TW" altLang="en-US" smtClean="0"/>
              <a:t>44</a:t>
            </a:fld>
            <a:endParaRPr lang="zh-TW" altLang="en-US"/>
          </a:p>
        </p:txBody>
      </p:sp>
    </p:spTree>
    <p:extLst>
      <p:ext uri="{BB962C8B-B14F-4D97-AF65-F5344CB8AC3E}">
        <p14:creationId xmlns:p14="http://schemas.microsoft.com/office/powerpoint/2010/main" val="29675127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139700" indent="0">
              <a:buNone/>
            </a:pPr>
            <a:r>
              <a:rPr lang="zh-TW" altLang="en-US" sz="1100" b="1" i="0" u="none" strike="noStrike" cap="none" dirty="0" smtClean="0">
                <a:solidFill>
                  <a:srgbClr val="000000"/>
                </a:solidFill>
                <a:effectLst/>
                <a:latin typeface="Arial"/>
                <a:ea typeface="Arial"/>
                <a:cs typeface="Arial"/>
                <a:sym typeface="Arial"/>
              </a:rPr>
              <a:t>多輸入多輸出</a:t>
            </a:r>
            <a:r>
              <a:rPr lang="zh-TW" altLang="en-US" sz="1100" b="0" i="0" u="none" strike="noStrike" cap="none" dirty="0" smtClean="0">
                <a:solidFill>
                  <a:srgbClr val="000000"/>
                </a:solidFill>
                <a:effectLst/>
                <a:latin typeface="Arial"/>
                <a:ea typeface="Arial"/>
                <a:cs typeface="Arial"/>
                <a:sym typeface="Arial"/>
              </a:rPr>
              <a:t>（</a:t>
            </a:r>
            <a:r>
              <a:rPr lang="en-US" altLang="zh-TW" sz="1100" b="0" i="0" u="none" strike="noStrike" cap="none" dirty="0" smtClean="0">
                <a:solidFill>
                  <a:srgbClr val="000000"/>
                </a:solidFill>
                <a:effectLst/>
                <a:latin typeface="Arial"/>
                <a:ea typeface="Arial"/>
                <a:cs typeface="Arial"/>
                <a:sym typeface="Arial"/>
              </a:rPr>
              <a:t>Multi-input Multi-output ; </a:t>
            </a:r>
            <a:r>
              <a:rPr lang="en-US" altLang="zh-TW" sz="1100" b="1" i="0" u="none" strike="noStrike" cap="none" dirty="0" smtClean="0">
                <a:solidFill>
                  <a:srgbClr val="000000"/>
                </a:solidFill>
                <a:effectLst/>
                <a:latin typeface="Arial"/>
                <a:ea typeface="Arial"/>
                <a:cs typeface="Arial"/>
                <a:sym typeface="Arial"/>
              </a:rPr>
              <a:t>MIMO</a:t>
            </a:r>
            <a:r>
              <a:rPr lang="zh-TW" altLang="en-US" sz="1100" b="0" i="0" u="none" strike="noStrike" cap="none" dirty="0" smtClean="0">
                <a:solidFill>
                  <a:srgbClr val="000000"/>
                </a:solidFill>
                <a:effectLst/>
                <a:latin typeface="Arial"/>
                <a:ea typeface="Arial"/>
                <a:cs typeface="Arial"/>
                <a:sym typeface="Arial"/>
              </a:rPr>
              <a:t>）是一種用來描述多天線無線通訊系統的抽象數學模型，能利用發射端的多個天線各自獨立發送訊號，同時在接收端用多個天線接收並恢復原資訊。該技術最早是由馬可尼於</a:t>
            </a:r>
            <a:r>
              <a:rPr lang="en-US" altLang="zh-TW" sz="1100" b="0" i="0" u="none" strike="noStrike" cap="none" dirty="0" smtClean="0">
                <a:solidFill>
                  <a:srgbClr val="000000"/>
                </a:solidFill>
                <a:effectLst/>
                <a:latin typeface="Arial"/>
                <a:ea typeface="Arial"/>
                <a:cs typeface="Arial"/>
                <a:sym typeface="Arial"/>
              </a:rPr>
              <a:t>1908</a:t>
            </a:r>
            <a:r>
              <a:rPr lang="zh-TW" altLang="en-US" sz="1100" b="0" i="0" u="none" strike="noStrike" cap="none" dirty="0" smtClean="0">
                <a:solidFill>
                  <a:srgbClr val="000000"/>
                </a:solidFill>
                <a:effectLst/>
                <a:latin typeface="Arial"/>
                <a:ea typeface="Arial"/>
                <a:cs typeface="Arial"/>
                <a:sym typeface="Arial"/>
              </a:rPr>
              <a:t>年提出的，他利用多天線來抑制通道衰落（</a:t>
            </a:r>
            <a:r>
              <a:rPr lang="en-US" altLang="zh-TW" sz="1100" b="0" i="0" u="none" strike="noStrike" cap="none" dirty="0" smtClean="0">
                <a:solidFill>
                  <a:srgbClr val="000000"/>
                </a:solidFill>
                <a:effectLst/>
                <a:latin typeface="Arial"/>
                <a:ea typeface="Arial"/>
                <a:cs typeface="Arial"/>
                <a:sym typeface="Arial"/>
              </a:rPr>
              <a:t>fading</a:t>
            </a:r>
            <a:r>
              <a:rPr lang="zh-TW" altLang="en-US" sz="1100" b="0" i="0" u="none" strike="noStrike" cap="none" dirty="0" smtClean="0">
                <a:solidFill>
                  <a:srgbClr val="000000"/>
                </a:solidFill>
                <a:effectLst/>
                <a:latin typeface="Arial"/>
                <a:ea typeface="Arial"/>
                <a:cs typeface="Arial"/>
                <a:sym typeface="Arial"/>
              </a:rPr>
              <a:t>）。根據收發兩端天線數量，相對於普通的</a:t>
            </a:r>
            <a:r>
              <a:rPr lang="zh-TW" altLang="en-US" sz="1100" b="1" i="0" u="none" strike="noStrike" cap="none" dirty="0" smtClean="0">
                <a:solidFill>
                  <a:srgbClr val="000000"/>
                </a:solidFill>
                <a:effectLst/>
                <a:latin typeface="Arial"/>
                <a:ea typeface="Arial"/>
                <a:cs typeface="Arial"/>
                <a:sym typeface="Arial"/>
              </a:rPr>
              <a:t>單輸入單輸出系統</a:t>
            </a:r>
            <a:r>
              <a:rPr lang="zh-TW" altLang="en-US" sz="1100" b="0" i="0" u="none" strike="noStrike" cap="none" dirty="0" smtClean="0">
                <a:solidFill>
                  <a:srgbClr val="000000"/>
                </a:solidFill>
                <a:effectLst/>
                <a:latin typeface="Arial"/>
                <a:ea typeface="Arial"/>
                <a:cs typeface="Arial"/>
                <a:sym typeface="Arial"/>
              </a:rPr>
              <a:t>（</a:t>
            </a:r>
            <a:r>
              <a:rPr lang="en-US" altLang="zh-TW" sz="1100" b="0" i="0" u="none" strike="noStrike" cap="none" dirty="0" smtClean="0">
                <a:solidFill>
                  <a:srgbClr val="000000"/>
                </a:solidFill>
                <a:effectLst/>
                <a:latin typeface="Arial"/>
                <a:ea typeface="Arial"/>
                <a:cs typeface="Arial"/>
                <a:sym typeface="Arial"/>
              </a:rPr>
              <a:t>Single-Input Single-Output</a:t>
            </a:r>
            <a:r>
              <a:rPr lang="zh-TW" altLang="en-US" sz="1100" b="0" i="0" u="none" strike="noStrike" cap="none" dirty="0" smtClean="0">
                <a:solidFill>
                  <a:srgbClr val="000000"/>
                </a:solidFill>
                <a:effectLst/>
                <a:latin typeface="Arial"/>
                <a:ea typeface="Arial"/>
                <a:cs typeface="Arial"/>
                <a:sym typeface="Arial"/>
              </a:rPr>
              <a:t>，</a:t>
            </a:r>
            <a:r>
              <a:rPr lang="en-US" altLang="zh-TW" sz="1100" b="1" i="0" u="none" strike="noStrike" cap="none" dirty="0" smtClean="0">
                <a:solidFill>
                  <a:srgbClr val="000000"/>
                </a:solidFill>
                <a:effectLst/>
                <a:latin typeface="Arial"/>
                <a:ea typeface="Arial"/>
                <a:cs typeface="Arial"/>
                <a:sym typeface="Arial"/>
              </a:rPr>
              <a:t>SISO</a:t>
            </a:r>
            <a:r>
              <a:rPr lang="zh-TW" altLang="en-US" sz="1100" b="0" i="0" u="none" strike="noStrike" cap="none" dirty="0" smtClean="0">
                <a:solidFill>
                  <a:srgbClr val="000000"/>
                </a:solidFill>
                <a:effectLst/>
                <a:latin typeface="Arial"/>
                <a:ea typeface="Arial"/>
                <a:cs typeface="Arial"/>
                <a:sym typeface="Arial"/>
              </a:rPr>
              <a:t>），</a:t>
            </a:r>
            <a:r>
              <a:rPr lang="en-US" altLang="zh-TW" sz="1100" b="0" i="0" u="none" strike="noStrike" cap="none" dirty="0" smtClean="0">
                <a:solidFill>
                  <a:srgbClr val="000000"/>
                </a:solidFill>
                <a:effectLst/>
                <a:latin typeface="Arial"/>
                <a:ea typeface="Arial"/>
                <a:cs typeface="Arial"/>
                <a:sym typeface="Arial"/>
              </a:rPr>
              <a:t>MIMO</a:t>
            </a:r>
            <a:r>
              <a:rPr lang="zh-TW" altLang="en-US" sz="1100" b="0" i="0" u="none" strike="noStrike" cap="none" dirty="0" smtClean="0">
                <a:solidFill>
                  <a:srgbClr val="000000"/>
                </a:solidFill>
                <a:effectLst/>
                <a:latin typeface="Arial"/>
                <a:ea typeface="Arial"/>
                <a:cs typeface="Arial"/>
                <a:sym typeface="Arial"/>
              </a:rPr>
              <a:t>此類多天線技術尚包含早期所謂的「智慧型天線」，亦即</a:t>
            </a:r>
            <a:r>
              <a:rPr lang="zh-TW" altLang="en-US" sz="1100" b="1" i="0" u="none" strike="noStrike" cap="none" dirty="0" smtClean="0">
                <a:solidFill>
                  <a:srgbClr val="000000"/>
                </a:solidFill>
                <a:effectLst/>
                <a:latin typeface="Arial"/>
                <a:ea typeface="Arial"/>
                <a:cs typeface="Arial"/>
                <a:sym typeface="Arial"/>
              </a:rPr>
              <a:t>單輸入多輸出系統</a:t>
            </a:r>
            <a:r>
              <a:rPr lang="zh-TW" altLang="en-US" sz="1100" b="0" i="0" u="none" strike="noStrike" cap="none" dirty="0" smtClean="0">
                <a:solidFill>
                  <a:srgbClr val="000000"/>
                </a:solidFill>
                <a:effectLst/>
                <a:latin typeface="Arial"/>
                <a:ea typeface="Arial"/>
                <a:cs typeface="Arial"/>
                <a:sym typeface="Arial"/>
              </a:rPr>
              <a:t>（</a:t>
            </a:r>
            <a:r>
              <a:rPr lang="en-US" altLang="zh-TW" sz="1100" b="0" i="0" u="none" strike="noStrike" cap="none" dirty="0" smtClean="0">
                <a:solidFill>
                  <a:srgbClr val="000000"/>
                </a:solidFill>
                <a:effectLst/>
                <a:latin typeface="Arial"/>
                <a:ea typeface="Arial"/>
                <a:cs typeface="Arial"/>
                <a:sym typeface="Arial"/>
              </a:rPr>
              <a:t>Single-Input Multi-Output</a:t>
            </a:r>
            <a:r>
              <a:rPr lang="zh-TW" altLang="en-US" sz="1100" b="0" i="0" u="none" strike="noStrike" cap="none" dirty="0" smtClean="0">
                <a:solidFill>
                  <a:srgbClr val="000000"/>
                </a:solidFill>
                <a:effectLst/>
                <a:latin typeface="Arial"/>
                <a:ea typeface="Arial"/>
                <a:cs typeface="Arial"/>
                <a:sym typeface="Arial"/>
              </a:rPr>
              <a:t>，</a:t>
            </a:r>
            <a:r>
              <a:rPr lang="en-US" altLang="zh-TW" sz="1100" b="1" i="0" u="none" strike="noStrike" cap="none" dirty="0" smtClean="0">
                <a:solidFill>
                  <a:srgbClr val="000000"/>
                </a:solidFill>
                <a:effectLst/>
                <a:latin typeface="Arial"/>
                <a:ea typeface="Arial"/>
                <a:cs typeface="Arial"/>
                <a:sym typeface="Arial"/>
              </a:rPr>
              <a:t>SIMO</a:t>
            </a:r>
            <a:r>
              <a:rPr lang="zh-TW" altLang="en-US" sz="1100" b="0" i="0" u="none" strike="noStrike" cap="none" dirty="0" smtClean="0">
                <a:solidFill>
                  <a:srgbClr val="000000"/>
                </a:solidFill>
                <a:effectLst/>
                <a:latin typeface="Arial"/>
                <a:ea typeface="Arial"/>
                <a:cs typeface="Arial"/>
                <a:sym typeface="Arial"/>
              </a:rPr>
              <a:t>）和</a:t>
            </a:r>
            <a:r>
              <a:rPr lang="zh-TW" altLang="en-US" sz="1100" b="1" i="0" u="none" strike="noStrike" cap="none" dirty="0" smtClean="0">
                <a:solidFill>
                  <a:srgbClr val="000000"/>
                </a:solidFill>
                <a:effectLst/>
                <a:latin typeface="Arial"/>
                <a:ea typeface="Arial"/>
                <a:cs typeface="Arial"/>
                <a:sym typeface="Arial"/>
              </a:rPr>
              <a:t>多輸入單輸出系統</a:t>
            </a:r>
            <a:r>
              <a:rPr lang="zh-TW" altLang="en-US" sz="1100" b="0" i="0" u="none" strike="noStrike" cap="none" dirty="0" smtClean="0">
                <a:solidFill>
                  <a:srgbClr val="000000"/>
                </a:solidFill>
                <a:effectLst/>
                <a:latin typeface="Arial"/>
                <a:ea typeface="Arial"/>
                <a:cs typeface="Arial"/>
                <a:sym typeface="Arial"/>
              </a:rPr>
              <a:t>（</a:t>
            </a:r>
            <a:r>
              <a:rPr lang="en-US" altLang="zh-TW" sz="1100" b="0" i="0" u="none" strike="noStrike" cap="none" dirty="0" smtClean="0">
                <a:solidFill>
                  <a:srgbClr val="000000"/>
                </a:solidFill>
                <a:effectLst/>
                <a:latin typeface="Arial"/>
                <a:ea typeface="Arial"/>
                <a:cs typeface="Arial"/>
                <a:sym typeface="Arial"/>
              </a:rPr>
              <a:t>Multiple-Input Single-Output</a:t>
            </a:r>
            <a:r>
              <a:rPr lang="zh-TW" altLang="en-US" sz="1100" b="0" i="0" u="none" strike="noStrike" cap="none" dirty="0" smtClean="0">
                <a:solidFill>
                  <a:srgbClr val="000000"/>
                </a:solidFill>
                <a:effectLst/>
                <a:latin typeface="Arial"/>
                <a:ea typeface="Arial"/>
                <a:cs typeface="Arial"/>
                <a:sym typeface="Arial"/>
              </a:rPr>
              <a:t>，</a:t>
            </a:r>
            <a:r>
              <a:rPr lang="en-US" altLang="zh-TW" sz="1100" b="1" i="0" u="none" strike="noStrike" cap="none" dirty="0" smtClean="0">
                <a:solidFill>
                  <a:srgbClr val="000000"/>
                </a:solidFill>
                <a:effectLst/>
                <a:latin typeface="Arial"/>
                <a:ea typeface="Arial"/>
                <a:cs typeface="Arial"/>
                <a:sym typeface="Arial"/>
              </a:rPr>
              <a:t>MISO</a:t>
            </a:r>
            <a:r>
              <a:rPr lang="zh-TW" altLang="en-US" sz="1100" b="0" i="0" u="none" strike="noStrike" cap="none" dirty="0" smtClean="0">
                <a:solidFill>
                  <a:srgbClr val="000000"/>
                </a:solidFill>
                <a:effectLst/>
                <a:latin typeface="Arial"/>
                <a:ea typeface="Arial"/>
                <a:cs typeface="Arial"/>
                <a:sym typeface="Arial"/>
              </a:rPr>
              <a:t>）。</a:t>
            </a:r>
          </a:p>
          <a:p>
            <a:pPr marL="139700" indent="0">
              <a:buNone/>
            </a:pPr>
            <a:r>
              <a:rPr lang="zh-TW" altLang="en-US" sz="1100" b="0" i="0" u="none" strike="noStrike" cap="none" dirty="0" smtClean="0">
                <a:solidFill>
                  <a:srgbClr val="000000"/>
                </a:solidFill>
                <a:effectLst/>
                <a:latin typeface="Arial"/>
                <a:ea typeface="Arial"/>
                <a:cs typeface="Arial"/>
                <a:sym typeface="Arial"/>
              </a:rPr>
              <a:t>由於</a:t>
            </a:r>
            <a:r>
              <a:rPr lang="en-US" altLang="zh-TW" sz="1100" b="0" i="0" u="none" strike="noStrike" cap="none" dirty="0" smtClean="0">
                <a:solidFill>
                  <a:srgbClr val="000000"/>
                </a:solidFill>
                <a:effectLst/>
                <a:latin typeface="Arial"/>
                <a:ea typeface="Arial"/>
                <a:cs typeface="Arial"/>
                <a:sym typeface="Arial"/>
              </a:rPr>
              <a:t>MIMO</a:t>
            </a:r>
            <a:r>
              <a:rPr lang="zh-TW" altLang="en-US" sz="1100" b="0" i="0" u="none" strike="noStrike" cap="none" dirty="0" smtClean="0">
                <a:solidFill>
                  <a:srgbClr val="000000"/>
                </a:solidFill>
                <a:effectLst/>
                <a:latin typeface="Arial"/>
                <a:ea typeface="Arial"/>
                <a:cs typeface="Arial"/>
                <a:sym typeface="Arial"/>
              </a:rPr>
              <a:t>可以在不需要增加頻寬或總發送功率耗損（</a:t>
            </a:r>
            <a:r>
              <a:rPr lang="en-US" altLang="zh-TW" sz="1100" b="0" i="0" u="none" strike="noStrike" cap="none" dirty="0" smtClean="0">
                <a:solidFill>
                  <a:srgbClr val="000000"/>
                </a:solidFill>
                <a:effectLst/>
                <a:latin typeface="Arial"/>
                <a:ea typeface="Arial"/>
                <a:cs typeface="Arial"/>
                <a:sym typeface="Arial"/>
              </a:rPr>
              <a:t>transmit power expenditure</a:t>
            </a:r>
            <a:r>
              <a:rPr lang="zh-TW" altLang="en-US" sz="1100" b="0" i="0" u="none" strike="noStrike" cap="none" dirty="0" smtClean="0">
                <a:solidFill>
                  <a:srgbClr val="000000"/>
                </a:solidFill>
                <a:effectLst/>
                <a:latin typeface="Arial"/>
                <a:ea typeface="Arial"/>
                <a:cs typeface="Arial"/>
                <a:sym typeface="Arial"/>
              </a:rPr>
              <a:t>）的情況下大幅地增加系統的資料吞吐量（</a:t>
            </a:r>
            <a:r>
              <a:rPr lang="en-US" altLang="zh-TW" sz="1100" b="0" i="0" u="none" strike="noStrike" cap="none" dirty="0" smtClean="0">
                <a:solidFill>
                  <a:srgbClr val="000000"/>
                </a:solidFill>
                <a:effectLst/>
                <a:latin typeface="Arial"/>
                <a:ea typeface="Arial"/>
                <a:cs typeface="Arial"/>
                <a:sym typeface="Arial"/>
              </a:rPr>
              <a:t>throughput</a:t>
            </a:r>
            <a:r>
              <a:rPr lang="zh-TW" altLang="en-US" sz="1100" b="0" i="0" u="none" strike="noStrike" cap="none" dirty="0" smtClean="0">
                <a:solidFill>
                  <a:srgbClr val="000000"/>
                </a:solidFill>
                <a:effectLst/>
                <a:latin typeface="Arial"/>
                <a:ea typeface="Arial"/>
                <a:cs typeface="Arial"/>
                <a:sym typeface="Arial"/>
              </a:rPr>
              <a:t>）及傳送距離，使得此技術於近幾年受到許多矚目。</a:t>
            </a:r>
            <a:r>
              <a:rPr lang="en-US" altLang="zh-TW" sz="1100" b="0" i="0" u="none" strike="noStrike" cap="none" dirty="0" smtClean="0">
                <a:solidFill>
                  <a:srgbClr val="000000"/>
                </a:solidFill>
                <a:effectLst/>
                <a:latin typeface="Arial"/>
                <a:ea typeface="Arial"/>
                <a:cs typeface="Arial"/>
                <a:sym typeface="Arial"/>
              </a:rPr>
              <a:t>MIMO</a:t>
            </a:r>
            <a:r>
              <a:rPr lang="zh-TW" altLang="en-US" sz="1100" b="0" i="0" u="none" strike="noStrike" cap="none" dirty="0" smtClean="0">
                <a:solidFill>
                  <a:srgbClr val="000000"/>
                </a:solidFill>
                <a:effectLst/>
                <a:latin typeface="Arial"/>
                <a:ea typeface="Arial"/>
                <a:cs typeface="Arial"/>
                <a:sym typeface="Arial"/>
              </a:rPr>
              <a:t>的核心概念為利用多根發射天線與多根接收天線所提供之空間自由度來有效提升無線通訊系統之頻譜效率，以提升傳輸速率並改善通訊品質。</a:t>
            </a:r>
          </a:p>
        </p:txBody>
      </p:sp>
    </p:spTree>
    <p:extLst>
      <p:ext uri="{BB962C8B-B14F-4D97-AF65-F5344CB8AC3E}">
        <p14:creationId xmlns:p14="http://schemas.microsoft.com/office/powerpoint/2010/main" val="4713541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sz="1100" b="0" i="0" u="none" strike="noStrike" cap="none" dirty="0" smtClean="0">
                <a:solidFill>
                  <a:srgbClr val="000000"/>
                </a:solidFill>
                <a:effectLst/>
                <a:latin typeface="Arial"/>
                <a:ea typeface="Arial"/>
                <a:cs typeface="Arial"/>
                <a:sym typeface="Arial"/>
              </a:rPr>
              <a:t>在蜂巢式通訊領域，許多人認為波束成形是將天線功率主瓣指向使用者，如圖片所示。調整各天線收發單元的幅度和相位，使得天線陣列在特定方向上的發射</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接收訊號一致地疊加，而其他方向的訊號則相互抵銷。一般不考慮陣列和用戶所處的空間環境。這確實是波束成形，不過只是它的一種特定建置。</a:t>
            </a:r>
            <a:endParaRPr lang="en-US" altLang="zh-TW" sz="1100" b="0" i="0" u="none" strike="noStrike" cap="none" dirty="0" smtClean="0">
              <a:solidFill>
                <a:srgbClr val="000000"/>
              </a:solidFill>
              <a:effectLst/>
              <a:latin typeface="Arial"/>
              <a:ea typeface="Arial"/>
              <a:cs typeface="Arial"/>
              <a:sym typeface="Arial"/>
            </a:endParaRPr>
          </a:p>
          <a:p>
            <a:endParaRPr lang="en-US" altLang="zh-TW" sz="1100" b="0" i="0" u="none" strike="noStrike" cap="none" dirty="0" smtClean="0">
              <a:solidFill>
                <a:srgbClr val="000000"/>
              </a:solidFill>
              <a:effectLst/>
              <a:latin typeface="Arial"/>
              <a:cs typeface="Arial"/>
              <a:sym typeface="Arial"/>
            </a:endParaRPr>
          </a:p>
          <a:p>
            <a:r>
              <a:rPr lang="zh-TW" altLang="en-US" sz="1100" b="0" i="0" u="none" strike="noStrike" cap="none" dirty="0" smtClean="0">
                <a:solidFill>
                  <a:srgbClr val="000000"/>
                </a:solidFill>
                <a:effectLst/>
                <a:latin typeface="Arial"/>
                <a:cs typeface="Arial"/>
                <a:sym typeface="Arial"/>
              </a:rPr>
              <a:t>資料來源 </a:t>
            </a:r>
            <a:r>
              <a:rPr lang="en-US" altLang="zh-TW" sz="1100" b="0" i="0" u="none" strike="noStrike" cap="none" dirty="0" smtClean="0">
                <a:solidFill>
                  <a:srgbClr val="000000"/>
                </a:solidFill>
                <a:effectLst/>
                <a:latin typeface="Arial"/>
                <a:cs typeface="Arial"/>
                <a:sym typeface="Arial"/>
              </a:rPr>
              <a:t>:</a:t>
            </a:r>
            <a:r>
              <a:rPr lang="zh-TW" altLang="en-US" sz="1100" b="0" i="0" u="none" strike="noStrike" cap="none" dirty="0" smtClean="0">
                <a:solidFill>
                  <a:srgbClr val="000000"/>
                </a:solidFill>
                <a:effectLst/>
                <a:latin typeface="Arial"/>
                <a:cs typeface="Arial"/>
                <a:sym typeface="Arial"/>
              </a:rPr>
              <a:t> </a:t>
            </a:r>
            <a:r>
              <a:rPr lang="en-US" altLang="zh-TW" sz="1100" b="0" i="0" u="none" strike="noStrike" cap="none" dirty="0" smtClean="0">
                <a:solidFill>
                  <a:srgbClr val="000000"/>
                </a:solidFill>
                <a:effectLst/>
                <a:latin typeface="Arial"/>
                <a:cs typeface="Arial"/>
                <a:sym typeface="Arial"/>
              </a:rPr>
              <a:t>https://www.eettaiwan.com/news/article/20171027TA31-massive-mimo-and-beamforming</a:t>
            </a:r>
            <a:endParaRPr lang="zh-TW" altLang="en-US" dirty="0"/>
          </a:p>
        </p:txBody>
      </p:sp>
      <p:sp>
        <p:nvSpPr>
          <p:cNvPr id="4" name="投影片編號版面配置區 3"/>
          <p:cNvSpPr>
            <a:spLocks noGrp="1"/>
          </p:cNvSpPr>
          <p:nvPr>
            <p:ph type="sldNum" sz="quarter" idx="10"/>
          </p:nvPr>
        </p:nvSpPr>
        <p:spPr/>
        <p:txBody>
          <a:bodyPr/>
          <a:lstStyle/>
          <a:p>
            <a:fld id="{6BEE24F7-1D69-43A5-BA91-837836D02666}" type="slidenum">
              <a:rPr lang="zh-TW" altLang="en-US" smtClean="0"/>
              <a:t>46</a:t>
            </a:fld>
            <a:endParaRPr lang="zh-TW" altLang="en-US"/>
          </a:p>
        </p:txBody>
      </p:sp>
    </p:spTree>
    <p:extLst>
      <p:ext uri="{BB962C8B-B14F-4D97-AF65-F5344CB8AC3E}">
        <p14:creationId xmlns:p14="http://schemas.microsoft.com/office/powerpoint/2010/main" val="36041617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en-US" altLang="zh-TW" sz="1100" b="0" i="0" u="none" strike="noStrike" cap="none" dirty="0" smtClean="0">
                <a:solidFill>
                  <a:srgbClr val="000000"/>
                </a:solidFill>
                <a:effectLst/>
                <a:latin typeface="Arial"/>
                <a:ea typeface="Arial"/>
                <a:cs typeface="Arial"/>
                <a:sym typeface="Arial"/>
              </a:rPr>
              <a:t>Massive MIMO</a:t>
            </a:r>
            <a:r>
              <a:rPr lang="zh-TW" altLang="en-US" sz="1100" b="0" i="0" u="none" strike="noStrike" cap="none" dirty="0" smtClean="0">
                <a:solidFill>
                  <a:srgbClr val="000000"/>
                </a:solidFill>
                <a:effectLst/>
                <a:latin typeface="Arial"/>
                <a:ea typeface="Arial"/>
                <a:cs typeface="Arial"/>
                <a:sym typeface="Arial"/>
              </a:rPr>
              <a:t>也認為在實際系統中，天線與使用者終端</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以及相反過程</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之間傳輸的資料經過了周圍環境的濾波。訊號可能會被建築物和其他障礙物反射，這些反射可能涉及延遲、衰減和抵達方向，如圖片所示。天線與使用者終端之間甚至可能沒有直接路徑。其結果是這些非直接傳輸路徑同樣有利用價值。</a:t>
            </a:r>
            <a:endParaRPr lang="en-US" altLang="zh-TW" sz="1100" b="0" i="0" u="none" strike="noStrike" cap="none" dirty="0" smtClean="0">
              <a:solidFill>
                <a:srgbClr val="000000"/>
              </a:solidFill>
              <a:effectLst/>
              <a:latin typeface="Arial"/>
              <a:ea typeface="Arial"/>
              <a:cs typeface="Arial"/>
              <a:sym typeface="Arial"/>
            </a:endParaRPr>
          </a:p>
          <a:p>
            <a:endParaRPr lang="en-US" altLang="zh-TW" sz="1100" b="0" i="0" u="none" strike="noStrike" cap="none" dirty="0" smtClean="0">
              <a:solidFill>
                <a:srgbClr val="000000"/>
              </a:solidFill>
              <a:effectLst/>
              <a:latin typeface="Arial"/>
              <a:cs typeface="Arial"/>
              <a:sym typeface="Arial"/>
            </a:endParaRP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TW" altLang="en-US" sz="1100" b="0" i="0" u="none" strike="noStrike" cap="none" dirty="0" smtClean="0">
                <a:solidFill>
                  <a:srgbClr val="000000"/>
                </a:solidFill>
                <a:effectLst/>
                <a:latin typeface="Arial"/>
                <a:cs typeface="Arial"/>
                <a:sym typeface="Arial"/>
              </a:rPr>
              <a:t>資料來源 </a:t>
            </a:r>
            <a:r>
              <a:rPr lang="en-US" altLang="zh-TW" sz="1100" b="0" i="0" u="none" strike="noStrike" cap="none" dirty="0" smtClean="0">
                <a:solidFill>
                  <a:srgbClr val="000000"/>
                </a:solidFill>
                <a:effectLst/>
                <a:latin typeface="Arial"/>
                <a:cs typeface="Arial"/>
                <a:sym typeface="Arial"/>
              </a:rPr>
              <a:t>:</a:t>
            </a:r>
            <a:r>
              <a:rPr lang="zh-TW" altLang="en-US" sz="1100" b="0" i="0" u="none" strike="noStrike" cap="none" dirty="0" smtClean="0">
                <a:solidFill>
                  <a:srgbClr val="000000"/>
                </a:solidFill>
                <a:effectLst/>
                <a:latin typeface="Arial"/>
                <a:cs typeface="Arial"/>
                <a:sym typeface="Arial"/>
              </a:rPr>
              <a:t> </a:t>
            </a:r>
            <a:r>
              <a:rPr lang="en-US" altLang="zh-TW" sz="1100" b="0" i="0" u="none" strike="noStrike" cap="none" dirty="0" smtClean="0">
                <a:solidFill>
                  <a:srgbClr val="000000"/>
                </a:solidFill>
                <a:effectLst/>
                <a:latin typeface="Arial"/>
                <a:cs typeface="Arial"/>
                <a:sym typeface="Arial"/>
              </a:rPr>
              <a:t>https://www.eettaiwan.com/news/article/20171027TA31-massive-mimo-and-beamforming</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6BEE24F7-1D69-43A5-BA91-837836D02666}" type="slidenum">
              <a:rPr lang="zh-TW" altLang="en-US" smtClean="0"/>
              <a:t>47</a:t>
            </a:fld>
            <a:endParaRPr lang="zh-TW" altLang="en-US"/>
          </a:p>
        </p:txBody>
      </p:sp>
    </p:spTree>
    <p:extLst>
      <p:ext uri="{BB962C8B-B14F-4D97-AF65-F5344CB8AC3E}">
        <p14:creationId xmlns:p14="http://schemas.microsoft.com/office/powerpoint/2010/main" val="35169687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sz="1100" b="0" i="0" u="none" strike="noStrike" cap="none" dirty="0" smtClean="0">
                <a:solidFill>
                  <a:srgbClr val="000000"/>
                </a:solidFill>
                <a:effectLst/>
                <a:latin typeface="Arial"/>
                <a:ea typeface="Arial"/>
                <a:cs typeface="Arial"/>
                <a:sym typeface="Arial"/>
              </a:rPr>
              <a:t>在麥克風位置記錄的聲音是一種空間脈衝響應，其中包含的資訊對於周圍環境中的氣球和麥克風所在特定位置來說是獨有的。相較於直接路徑，被障礙物反射的聲音會產生衰減和延遲。</a:t>
            </a:r>
            <a:endParaRPr lang="en-US" altLang="zh-TW" sz="1100" b="0" i="0" u="none" strike="noStrike" cap="none" dirty="0" smtClean="0">
              <a:solidFill>
                <a:srgbClr val="000000"/>
              </a:solidFill>
              <a:effectLst/>
              <a:latin typeface="Arial"/>
              <a:ea typeface="Arial"/>
              <a:cs typeface="Arial"/>
              <a:sym typeface="Arial"/>
            </a:endParaRPr>
          </a:p>
          <a:p>
            <a:endParaRPr lang="en-US" altLang="zh-TW" sz="1100" b="0" i="0" u="none" strike="noStrike" cap="none" dirty="0" smtClean="0">
              <a:solidFill>
                <a:srgbClr val="000000"/>
              </a:solidFill>
              <a:effectLst/>
              <a:latin typeface="Arial"/>
              <a:cs typeface="Arial"/>
              <a:sym typeface="Arial"/>
            </a:endParaRP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TW" altLang="en-US" sz="1100" b="0" i="0" u="none" strike="noStrike" cap="none" dirty="0" smtClean="0">
                <a:solidFill>
                  <a:srgbClr val="000000"/>
                </a:solidFill>
                <a:effectLst/>
                <a:latin typeface="Arial"/>
                <a:cs typeface="Arial"/>
                <a:sym typeface="Arial"/>
              </a:rPr>
              <a:t>資料來源 </a:t>
            </a:r>
            <a:r>
              <a:rPr lang="en-US" altLang="zh-TW" sz="1100" b="0" i="0" u="none" strike="noStrike" cap="none" dirty="0" smtClean="0">
                <a:solidFill>
                  <a:srgbClr val="000000"/>
                </a:solidFill>
                <a:effectLst/>
                <a:latin typeface="Arial"/>
                <a:cs typeface="Arial"/>
                <a:sym typeface="Arial"/>
              </a:rPr>
              <a:t>:</a:t>
            </a:r>
            <a:r>
              <a:rPr lang="zh-TW" altLang="en-US" sz="1100" b="0" i="0" u="none" strike="noStrike" cap="none" dirty="0" smtClean="0">
                <a:solidFill>
                  <a:srgbClr val="000000"/>
                </a:solidFill>
                <a:effectLst/>
                <a:latin typeface="Arial"/>
                <a:cs typeface="Arial"/>
                <a:sym typeface="Arial"/>
              </a:rPr>
              <a:t> </a:t>
            </a:r>
            <a:r>
              <a:rPr lang="en-US" altLang="zh-TW" sz="1100" b="0" i="0" u="none" strike="noStrike" cap="none" dirty="0" smtClean="0">
                <a:solidFill>
                  <a:srgbClr val="000000"/>
                </a:solidFill>
                <a:effectLst/>
                <a:latin typeface="Arial"/>
                <a:cs typeface="Arial"/>
                <a:sym typeface="Arial"/>
              </a:rPr>
              <a:t>https://www.eettaiwan.com/news/article/20171027TA31-massive-mimo-and-beamforming</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6BEE24F7-1D69-43A5-BA91-837836D02666}" type="slidenum">
              <a:rPr lang="zh-TW" altLang="en-US" smtClean="0"/>
              <a:t>48</a:t>
            </a:fld>
            <a:endParaRPr lang="zh-TW" altLang="en-US"/>
          </a:p>
        </p:txBody>
      </p:sp>
    </p:spTree>
    <p:extLst>
      <p:ext uri="{BB962C8B-B14F-4D97-AF65-F5344CB8AC3E}">
        <p14:creationId xmlns:p14="http://schemas.microsoft.com/office/powerpoint/2010/main" val="5121351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BEE24F7-1D69-43A5-BA91-837836D02666}" type="slidenum">
              <a:rPr lang="zh-TW" altLang="en-US" smtClean="0"/>
              <a:t>49</a:t>
            </a:fld>
            <a:endParaRPr lang="zh-TW" altLang="en-US"/>
          </a:p>
        </p:txBody>
      </p:sp>
    </p:spTree>
    <p:extLst>
      <p:ext uri="{BB962C8B-B14F-4D97-AF65-F5344CB8AC3E}">
        <p14:creationId xmlns:p14="http://schemas.microsoft.com/office/powerpoint/2010/main" val="16467800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en-US" altLang="zh-TW" dirty="0" smtClean="0"/>
              <a:t>Massive MIMO</a:t>
            </a:r>
            <a:r>
              <a:rPr lang="zh-TW" altLang="en-US" dirty="0" smtClean="0"/>
              <a:t>空間多工有望成為蜂巢式通訊領域中改寫遊戲規則的革命性技術，支援在高流量城市地區實現更高的行動容量和效率。它利用了多徑傳播帶來的分集性，允許基地台與多用戶之間在同一時間和頻率資源時進行資料傳輸。基地台天線與使用者之間的通道具有互易性，因此，所有複雜的訊號處理都可以保留在基地台進行，通道表徵也可以在上行鏈路中完成。</a:t>
            </a:r>
            <a:endParaRPr lang="zh-TW" altLang="en-US" dirty="0"/>
          </a:p>
        </p:txBody>
      </p:sp>
    </p:spTree>
    <p:extLst>
      <p:ext uri="{BB962C8B-B14F-4D97-AF65-F5344CB8AC3E}">
        <p14:creationId xmlns:p14="http://schemas.microsoft.com/office/powerpoint/2010/main" val="39466890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587939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sz="1100" b="0" i="0" u="none" strike="noStrike" cap="none" dirty="0" smtClean="0">
                <a:solidFill>
                  <a:srgbClr val="000000"/>
                </a:solidFill>
                <a:effectLst/>
                <a:latin typeface="Arial"/>
                <a:ea typeface="Arial"/>
                <a:cs typeface="Arial"/>
                <a:sym typeface="Arial"/>
              </a:rPr>
              <a:t>其中，在第二層的網路層中，低功耗廣域網路（</a:t>
            </a:r>
            <a:r>
              <a:rPr lang="en-US" altLang="zh-TW" sz="1100" b="0" i="0" u="none" strike="noStrike" cap="none" dirty="0" smtClean="0">
                <a:solidFill>
                  <a:srgbClr val="000000"/>
                </a:solidFill>
                <a:effectLst/>
                <a:latin typeface="Arial"/>
                <a:ea typeface="Arial"/>
                <a:cs typeface="Arial"/>
                <a:sym typeface="Arial"/>
              </a:rPr>
              <a:t>Low Power Wide Area Network</a:t>
            </a:r>
            <a:r>
              <a:rPr lang="zh-TW" altLang="en-US" sz="1100" b="0" i="0" u="none" strike="noStrike" cap="none" dirty="0" smtClean="0">
                <a:solidFill>
                  <a:srgbClr val="000000"/>
                </a:solidFill>
                <a:effectLst/>
                <a:latin typeface="Arial"/>
                <a:ea typeface="Arial"/>
                <a:cs typeface="Arial"/>
                <a:sym typeface="Arial"/>
              </a:rPr>
              <a:t>；縮寫</a:t>
            </a:r>
            <a:r>
              <a:rPr lang="en-US" altLang="zh-TW" sz="1100" b="0" i="0" u="none" strike="noStrike" cap="none" dirty="0" smtClean="0">
                <a:solidFill>
                  <a:srgbClr val="000000"/>
                </a:solidFill>
                <a:effectLst/>
                <a:latin typeface="Arial"/>
                <a:ea typeface="Arial"/>
                <a:cs typeface="Arial"/>
                <a:sym typeface="Arial"/>
              </a:rPr>
              <a:t>LPWAN</a:t>
            </a:r>
            <a:r>
              <a:rPr lang="zh-TW" altLang="en-US" sz="1100" b="0" i="0" u="none" strike="noStrike" cap="none" dirty="0" smtClean="0">
                <a:solidFill>
                  <a:srgbClr val="000000"/>
                </a:solidFill>
                <a:effectLst/>
                <a:latin typeface="Arial"/>
                <a:ea typeface="Arial"/>
                <a:cs typeface="Arial"/>
                <a:sym typeface="Arial"/>
              </a:rPr>
              <a:t>）之新興無線通訊技術逐漸受到關注，能大幅擴展物聯網的應用情境，而「</a:t>
            </a:r>
            <a:r>
              <a:rPr lang="en-US" altLang="zh-TW" sz="1100" b="0" i="0" u="none" strike="noStrike" cap="none" dirty="0" smtClean="0">
                <a:solidFill>
                  <a:srgbClr val="000000"/>
                </a:solidFill>
                <a:effectLst/>
                <a:latin typeface="Arial"/>
                <a:ea typeface="Arial"/>
                <a:cs typeface="Arial"/>
                <a:sym typeface="Arial"/>
              </a:rPr>
              <a:t>SIGFOX</a:t>
            </a:r>
            <a:r>
              <a:rPr lang="zh-TW" altLang="en-US" sz="1100" b="0" i="0" u="none" strike="noStrike" cap="none" dirty="0" smtClean="0">
                <a:solidFill>
                  <a:srgbClr val="000000"/>
                </a:solidFill>
                <a:effectLst/>
                <a:latin typeface="Arial"/>
                <a:ea typeface="Arial"/>
                <a:cs typeface="Arial"/>
                <a:sym typeface="Arial"/>
              </a:rPr>
              <a:t>」、「</a:t>
            </a:r>
            <a:r>
              <a:rPr lang="en-US" altLang="zh-TW" sz="1100" b="0" i="0" u="none" strike="noStrike" cap="none" dirty="0" err="1" smtClean="0">
                <a:solidFill>
                  <a:srgbClr val="000000"/>
                </a:solidFill>
                <a:effectLst/>
                <a:latin typeface="Arial"/>
                <a:ea typeface="Arial"/>
                <a:cs typeface="Arial"/>
                <a:sym typeface="Arial"/>
              </a:rPr>
              <a:t>LoRa</a:t>
            </a:r>
            <a:r>
              <a:rPr lang="zh-TW" altLang="en-US" sz="1100" b="0" i="0" u="none" strike="noStrike" cap="none" dirty="0" smtClean="0">
                <a:solidFill>
                  <a:srgbClr val="000000"/>
                </a:solidFill>
                <a:effectLst/>
                <a:latin typeface="Arial"/>
                <a:ea typeface="Arial"/>
                <a:cs typeface="Arial"/>
                <a:sym typeface="Arial"/>
              </a:rPr>
              <a:t>」、「</a:t>
            </a:r>
            <a:r>
              <a:rPr lang="en-US" altLang="zh-TW" sz="1100" b="0" i="0" u="none" strike="noStrike" cap="none" dirty="0" smtClean="0">
                <a:solidFill>
                  <a:srgbClr val="000000"/>
                </a:solidFill>
                <a:effectLst/>
                <a:latin typeface="Arial"/>
                <a:ea typeface="Arial"/>
                <a:cs typeface="Arial"/>
                <a:sym typeface="Arial"/>
              </a:rPr>
              <a:t>NB-</a:t>
            </a:r>
            <a:r>
              <a:rPr lang="en-US" altLang="zh-TW" sz="1100" b="0" i="0" u="none" strike="noStrike" cap="none" dirty="0" err="1" smtClean="0">
                <a:solidFill>
                  <a:srgbClr val="000000"/>
                </a:solidFill>
                <a:effectLst/>
                <a:latin typeface="Arial"/>
                <a:ea typeface="Arial"/>
                <a:cs typeface="Arial"/>
                <a:sym typeface="Arial"/>
              </a:rPr>
              <a:t>IoT</a:t>
            </a:r>
            <a:r>
              <a:rPr lang="zh-TW" altLang="en-US" sz="1100" b="0" i="0" u="none" strike="noStrike" cap="none" dirty="0" smtClean="0">
                <a:solidFill>
                  <a:srgbClr val="000000"/>
                </a:solidFill>
                <a:effectLst/>
                <a:latin typeface="Arial"/>
                <a:ea typeface="Arial"/>
                <a:cs typeface="Arial"/>
                <a:sym typeface="Arial"/>
              </a:rPr>
              <a:t>」均為</a:t>
            </a:r>
            <a:r>
              <a:rPr lang="en-US" altLang="zh-TW" sz="1100" b="0" i="0" u="none" strike="noStrike" cap="none" dirty="0" smtClean="0">
                <a:solidFill>
                  <a:srgbClr val="000000"/>
                </a:solidFill>
                <a:effectLst/>
                <a:latin typeface="Arial"/>
                <a:ea typeface="Arial"/>
                <a:cs typeface="Arial"/>
                <a:sym typeface="Arial"/>
              </a:rPr>
              <a:t>LPWAN</a:t>
            </a:r>
            <a:r>
              <a:rPr lang="zh-TW" altLang="en-US" sz="1100" b="0" i="0" u="none" strike="noStrike" cap="none" dirty="0" smtClean="0">
                <a:solidFill>
                  <a:srgbClr val="000000"/>
                </a:solidFill>
                <a:effectLst/>
                <a:latin typeface="Arial"/>
                <a:ea typeface="Arial"/>
                <a:cs typeface="Arial"/>
                <a:sym typeface="Arial"/>
              </a:rPr>
              <a:t>技術之一種，也正是</a:t>
            </a:r>
            <a:r>
              <a:rPr lang="en-US" altLang="zh-TW" sz="1100" b="0" i="0" u="none" strike="noStrike" cap="none" dirty="0" smtClean="0">
                <a:solidFill>
                  <a:srgbClr val="000000"/>
                </a:solidFill>
                <a:effectLst/>
                <a:latin typeface="Arial"/>
                <a:ea typeface="Arial"/>
                <a:cs typeface="Arial"/>
                <a:sym typeface="Arial"/>
              </a:rPr>
              <a:t>LPWAN</a:t>
            </a:r>
            <a:r>
              <a:rPr lang="zh-TW" altLang="en-US" sz="1100" b="0" i="0" u="none" strike="noStrike" cap="none" dirty="0" smtClean="0">
                <a:solidFill>
                  <a:srgbClr val="000000"/>
                </a:solidFill>
                <a:effectLst/>
                <a:latin typeface="Arial"/>
                <a:ea typeface="Arial"/>
                <a:cs typeface="Arial"/>
                <a:sym typeface="Arial"/>
              </a:rPr>
              <a:t>技術中市場滲透率最高的技術。</a:t>
            </a:r>
            <a:endParaRPr lang="en-US" altLang="zh-TW" sz="1100" b="0" i="0" u="none" strike="noStrike" cap="none" dirty="0" smtClean="0">
              <a:solidFill>
                <a:srgbClr val="000000"/>
              </a:solidFill>
              <a:effectLst/>
              <a:latin typeface="Arial"/>
              <a:ea typeface="Arial"/>
              <a:cs typeface="Arial"/>
              <a:sym typeface="Arial"/>
            </a:endParaRPr>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不同於傳統的</a:t>
            </a:r>
            <a:r>
              <a:rPr lang="en-US" altLang="zh-TW" sz="1200" b="0" i="0" kern="1200" dirty="0" smtClean="0">
                <a:solidFill>
                  <a:schemeClr val="tx1"/>
                </a:solidFill>
                <a:effectLst/>
                <a:latin typeface="+mn-lt"/>
                <a:ea typeface="+mn-ea"/>
                <a:cs typeface="+mn-cs"/>
              </a:rPr>
              <a:t>Wi-Fi</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Bluetooth</a:t>
            </a:r>
            <a:r>
              <a:rPr lang="zh-TW" altLang="en-US" sz="1200" b="0" i="0" kern="1200" dirty="0" smtClean="0">
                <a:solidFill>
                  <a:schemeClr val="tx1"/>
                </a:solidFill>
                <a:effectLst/>
                <a:latin typeface="+mn-lt"/>
                <a:ea typeface="+mn-ea"/>
                <a:cs typeface="+mn-cs"/>
              </a:rPr>
              <a:t>等短距離通訊協定，</a:t>
            </a:r>
            <a:r>
              <a:rPr lang="en-US" altLang="zh-TW" sz="1200" b="0" i="0" kern="1200" dirty="0" smtClean="0">
                <a:solidFill>
                  <a:schemeClr val="tx1"/>
                </a:solidFill>
                <a:effectLst/>
                <a:latin typeface="+mn-lt"/>
                <a:ea typeface="+mn-ea"/>
                <a:cs typeface="+mn-cs"/>
              </a:rPr>
              <a:t>LPWAN</a:t>
            </a:r>
            <a:r>
              <a:rPr lang="zh-TW" altLang="en-US" sz="1200" b="0" i="0" kern="1200" dirty="0" smtClean="0">
                <a:solidFill>
                  <a:schemeClr val="tx1"/>
                </a:solidFill>
                <a:effectLst/>
                <a:latin typeface="+mn-lt"/>
                <a:ea typeface="+mn-ea"/>
                <a:cs typeface="+mn-cs"/>
              </a:rPr>
              <a:t>因為具有低耗電、低速度、低資料量、低成本等特性，因此非常適合用在智慧能源、智慧城市、智慧農業，例如海上油井設施、停車位管理、農場牛隻追蹤、魚塭水質監控、土石流監控等低頻次資料傳輸的應用場域。</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資料來源 </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https://dahetalk.com/2018/01/28/%E8%90%AC%E7%89%A9%E8%81%AF%E7%B6%B2%EF%BC%8C%E6%B7%BA%E8%AB%87iot%E4%BD%8E%E5%8A%9F%E8%80%97%E5%BB%A3%E5%9F%9F%E7%B6%B2%E8%B7%AF%E8%B6%A8%E5%8B%A2%EF%BC%9Alora%E3%80%81sigfox%E3%80%81nb-iot%EF%BD%9C/</a:t>
            </a:r>
          </a:p>
        </p:txBody>
      </p:sp>
      <p:sp>
        <p:nvSpPr>
          <p:cNvPr id="4" name="投影片編號版面配置區 3"/>
          <p:cNvSpPr>
            <a:spLocks noGrp="1"/>
          </p:cNvSpPr>
          <p:nvPr>
            <p:ph type="sldNum" sz="quarter" idx="10"/>
          </p:nvPr>
        </p:nvSpPr>
        <p:spPr/>
        <p:txBody>
          <a:bodyPr/>
          <a:lstStyle/>
          <a:p>
            <a:fld id="{6BEE24F7-1D69-43A5-BA91-837836D02666}" type="slidenum">
              <a:rPr lang="zh-TW" altLang="en-US" smtClean="0"/>
              <a:t>7</a:t>
            </a:fld>
            <a:endParaRPr lang="zh-TW" altLang="en-US"/>
          </a:p>
        </p:txBody>
      </p:sp>
    </p:spTree>
    <p:extLst>
      <p:ext uri="{BB962C8B-B14F-4D97-AF65-F5344CB8AC3E}">
        <p14:creationId xmlns:p14="http://schemas.microsoft.com/office/powerpoint/2010/main" val="16347932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139700" indent="0" rtl="0">
              <a:buNone/>
            </a:pPr>
            <a:r>
              <a:rPr lang="en-US" altLang="zh-TW" sz="1100" b="0" i="0" u="none" strike="noStrike" cap="none" dirty="0" smtClean="0">
                <a:solidFill>
                  <a:srgbClr val="000000"/>
                </a:solidFill>
                <a:effectLst/>
                <a:latin typeface="Arial"/>
                <a:ea typeface="Arial"/>
                <a:cs typeface="Arial"/>
                <a:sym typeface="Arial"/>
              </a:rPr>
              <a:t>LPWAN</a:t>
            </a:r>
            <a:r>
              <a:rPr lang="zh-TW" altLang="en-US" sz="1100" b="0" i="0" u="none" strike="noStrike" cap="none" dirty="0" smtClean="0">
                <a:solidFill>
                  <a:srgbClr val="000000"/>
                </a:solidFill>
                <a:effectLst/>
                <a:latin typeface="Arial"/>
                <a:ea typeface="Arial"/>
                <a:cs typeface="Arial"/>
                <a:sym typeface="Arial"/>
              </a:rPr>
              <a:t>的特性在於低功耗、長距離、低傳輸量、低成本。然而，</a:t>
            </a:r>
            <a:r>
              <a:rPr lang="en-US" altLang="zh-TW" sz="1100" b="0" i="0" u="none" strike="noStrike" cap="none" dirty="0" smtClean="0">
                <a:solidFill>
                  <a:srgbClr val="000000"/>
                </a:solidFill>
                <a:effectLst/>
                <a:latin typeface="Arial"/>
                <a:ea typeface="Arial"/>
                <a:cs typeface="Arial"/>
                <a:sym typeface="Arial"/>
              </a:rPr>
              <a:t>LPWAN</a:t>
            </a:r>
            <a:r>
              <a:rPr lang="zh-TW" altLang="en-US" sz="1100" b="0" i="0" u="none" strike="noStrike" cap="none" dirty="0" smtClean="0">
                <a:solidFill>
                  <a:srgbClr val="000000"/>
                </a:solidFill>
                <a:effectLst/>
                <a:latin typeface="Arial"/>
                <a:ea typeface="Arial"/>
                <a:cs typeface="Arial"/>
                <a:sym typeface="Arial"/>
              </a:rPr>
              <a:t>也並非萬能，無法取代所有無線的傳輸應用，例如高速傳輸需求、即時性的應用就需要仰賴其他傳輸技術。</a:t>
            </a:r>
          </a:p>
          <a:p>
            <a:pPr marL="139700" indent="0" rtl="0">
              <a:buNone/>
            </a:pPr>
            <a:r>
              <a:rPr lang="zh-TW" altLang="en-US" sz="1100" b="0" i="0" u="none" strike="noStrike" cap="none" dirty="0" smtClean="0">
                <a:solidFill>
                  <a:srgbClr val="000000"/>
                </a:solidFill>
                <a:effectLst/>
                <a:latin typeface="Arial"/>
                <a:ea typeface="Arial"/>
                <a:cs typeface="Arial"/>
                <a:sym typeface="Arial"/>
              </a:rPr>
              <a:t>而以現行</a:t>
            </a:r>
            <a:r>
              <a:rPr lang="en-US" altLang="zh-TW" sz="1100" b="0" i="0" u="none" strike="noStrike" cap="none" dirty="0" smtClean="0">
                <a:solidFill>
                  <a:srgbClr val="000000"/>
                </a:solidFill>
                <a:effectLst/>
                <a:latin typeface="Arial"/>
                <a:ea typeface="Arial"/>
                <a:cs typeface="Arial"/>
                <a:sym typeface="Arial"/>
              </a:rPr>
              <a:t>LPWAN</a:t>
            </a:r>
            <a:r>
              <a:rPr lang="zh-TW" altLang="en-US" sz="1100" b="0" i="0" u="none" strike="noStrike" cap="none" dirty="0" smtClean="0">
                <a:solidFill>
                  <a:srgbClr val="000000"/>
                </a:solidFill>
                <a:effectLst/>
                <a:latin typeface="Arial"/>
                <a:ea typeface="Arial"/>
                <a:cs typeface="Arial"/>
                <a:sym typeface="Arial"/>
              </a:rPr>
              <a:t>三大技術</a:t>
            </a:r>
            <a:r>
              <a:rPr lang="en-US" altLang="zh-TW" sz="1100" b="0" i="0" u="none" strike="noStrike" cap="none" dirty="0" smtClean="0">
                <a:solidFill>
                  <a:srgbClr val="000000"/>
                </a:solidFill>
                <a:effectLst/>
                <a:latin typeface="Arial"/>
                <a:ea typeface="Arial"/>
                <a:cs typeface="Arial"/>
                <a:sym typeface="Arial"/>
              </a:rPr>
              <a:t>SIGFOX</a:t>
            </a:r>
            <a:r>
              <a:rPr lang="zh-TW" altLang="en-US" sz="1100" b="0" i="0" u="none" strike="noStrike" cap="none" dirty="0" smtClean="0">
                <a:solidFill>
                  <a:srgbClr val="000000"/>
                </a:solidFill>
                <a:effectLst/>
                <a:latin typeface="Arial"/>
                <a:ea typeface="Arial"/>
                <a:cs typeface="Arial"/>
                <a:sym typeface="Arial"/>
              </a:rPr>
              <a:t>、</a:t>
            </a:r>
            <a:r>
              <a:rPr lang="en-US" altLang="zh-TW" sz="1100" b="0" i="0" u="none" strike="noStrike" cap="none" dirty="0" err="1" smtClean="0">
                <a:solidFill>
                  <a:srgbClr val="000000"/>
                </a:solidFill>
                <a:effectLst/>
                <a:latin typeface="Arial"/>
                <a:ea typeface="Arial"/>
                <a:cs typeface="Arial"/>
                <a:sym typeface="Arial"/>
              </a:rPr>
              <a:t>LoRa</a:t>
            </a:r>
            <a:r>
              <a:rPr lang="zh-TW" altLang="en-US" sz="1100" b="0" i="0" u="none" strike="noStrike" cap="none" dirty="0" smtClean="0">
                <a:solidFill>
                  <a:srgbClr val="000000"/>
                </a:solidFill>
                <a:effectLst/>
                <a:latin typeface="Arial"/>
                <a:ea typeface="Arial"/>
                <a:cs typeface="Arial"/>
                <a:sym typeface="Arial"/>
              </a:rPr>
              <a:t>、</a:t>
            </a:r>
            <a:r>
              <a:rPr lang="en-US" altLang="zh-TW" sz="1100" b="0" i="0" u="none" strike="noStrike" cap="none" dirty="0" smtClean="0">
                <a:solidFill>
                  <a:srgbClr val="000000"/>
                </a:solidFill>
                <a:effectLst/>
                <a:latin typeface="Arial"/>
                <a:ea typeface="Arial"/>
                <a:cs typeface="Arial"/>
                <a:sym typeface="Arial"/>
              </a:rPr>
              <a:t>NB-</a:t>
            </a:r>
            <a:r>
              <a:rPr lang="en-US" altLang="zh-TW" sz="1100" b="0" i="0" u="none" strike="noStrike" cap="none" dirty="0" err="1" smtClean="0">
                <a:solidFill>
                  <a:srgbClr val="000000"/>
                </a:solidFill>
                <a:effectLst/>
                <a:latin typeface="Arial"/>
                <a:ea typeface="Arial"/>
                <a:cs typeface="Arial"/>
                <a:sym typeface="Arial"/>
              </a:rPr>
              <a:t>IoT</a:t>
            </a:r>
            <a:r>
              <a:rPr lang="zh-TW" altLang="en-US" sz="1100" b="0" i="0" u="none" strike="noStrike" cap="none" dirty="0" smtClean="0">
                <a:solidFill>
                  <a:srgbClr val="000000"/>
                </a:solidFill>
                <a:effectLst/>
                <a:latin typeface="Arial"/>
                <a:ea typeface="Arial"/>
                <a:cs typeface="Arial"/>
                <a:sym typeface="Arial"/>
              </a:rPr>
              <a:t>的競爭態勢來看，這三大技術不論在功耗、傳輸距離、應用場域上各有擅長，因此很難說誰會被誰取代。這三大技術在未來幾年更可能會依不同的應用場域來做交叉應用。</a:t>
            </a:r>
          </a:p>
          <a:p>
            <a:pPr marL="139700" indent="0" rtl="0">
              <a:buNone/>
            </a:pPr>
            <a:r>
              <a:rPr lang="zh-TW" altLang="en-US" sz="1100" b="0" i="0" u="none" strike="noStrike" cap="none" dirty="0" smtClean="0">
                <a:solidFill>
                  <a:srgbClr val="000000"/>
                </a:solidFill>
                <a:effectLst/>
                <a:latin typeface="Arial"/>
                <a:ea typeface="Arial"/>
                <a:cs typeface="Arial"/>
                <a:sym typeface="Arial"/>
              </a:rPr>
              <a:t>例如，雖然</a:t>
            </a:r>
            <a:r>
              <a:rPr lang="en-US" altLang="zh-TW" sz="1100" b="0" i="0" u="none" strike="noStrike" cap="none" dirty="0" smtClean="0">
                <a:solidFill>
                  <a:srgbClr val="000000"/>
                </a:solidFill>
                <a:effectLst/>
                <a:latin typeface="Arial"/>
                <a:ea typeface="Arial"/>
                <a:cs typeface="Arial"/>
                <a:sym typeface="Arial"/>
              </a:rPr>
              <a:t>NB-</a:t>
            </a:r>
            <a:r>
              <a:rPr lang="en-US" altLang="zh-TW" sz="1100" b="0" i="0" u="none" strike="noStrike" cap="none" dirty="0" err="1" smtClean="0">
                <a:solidFill>
                  <a:srgbClr val="000000"/>
                </a:solidFill>
                <a:effectLst/>
                <a:latin typeface="Arial"/>
                <a:ea typeface="Arial"/>
                <a:cs typeface="Arial"/>
                <a:sym typeface="Arial"/>
              </a:rPr>
              <a:t>IoT</a:t>
            </a:r>
            <a:r>
              <a:rPr lang="zh-TW" altLang="en-US" sz="1100" b="0" i="0" u="none" strike="noStrike" cap="none" dirty="0" smtClean="0">
                <a:solidFill>
                  <a:srgbClr val="000000"/>
                </a:solidFill>
                <a:effectLst/>
                <a:latin typeface="Arial"/>
                <a:ea typeface="Arial"/>
                <a:cs typeface="Arial"/>
                <a:sym typeface="Arial"/>
              </a:rPr>
              <a:t>備受看好，有不需重新布建網路的特性，產業鏈也與現有的電信網路產業一致，但</a:t>
            </a:r>
            <a:r>
              <a:rPr lang="en-US" altLang="zh-TW" sz="1100" b="0" i="0" u="none" strike="noStrike" cap="none" dirty="0" smtClean="0">
                <a:solidFill>
                  <a:srgbClr val="000000"/>
                </a:solidFill>
                <a:effectLst/>
                <a:latin typeface="Arial"/>
                <a:ea typeface="Arial"/>
                <a:cs typeface="Arial"/>
                <a:sym typeface="Arial"/>
              </a:rPr>
              <a:t>NB-</a:t>
            </a:r>
            <a:r>
              <a:rPr lang="en-US" altLang="zh-TW" sz="1100" b="0" i="0" u="none" strike="noStrike" cap="none" dirty="0" err="1" smtClean="0">
                <a:solidFill>
                  <a:srgbClr val="000000"/>
                </a:solidFill>
                <a:effectLst/>
                <a:latin typeface="Arial"/>
                <a:ea typeface="Arial"/>
                <a:cs typeface="Arial"/>
                <a:sym typeface="Arial"/>
              </a:rPr>
              <a:t>IoT</a:t>
            </a:r>
            <a:r>
              <a:rPr lang="zh-TW" altLang="en-US" sz="1100" b="0" i="0" u="none" strike="noStrike" cap="none" dirty="0" smtClean="0">
                <a:solidFill>
                  <a:srgbClr val="000000"/>
                </a:solidFill>
                <a:effectLst/>
                <a:latin typeface="Arial"/>
                <a:ea typeface="Arial"/>
                <a:cs typeface="Arial"/>
                <a:sym typeface="Arial"/>
              </a:rPr>
              <a:t>的每一個節點都要裝上</a:t>
            </a:r>
            <a:r>
              <a:rPr lang="en-US" altLang="zh-TW" sz="1100" b="0" i="0" u="none" strike="noStrike" cap="none" dirty="0" smtClean="0">
                <a:solidFill>
                  <a:srgbClr val="000000"/>
                </a:solidFill>
                <a:effectLst/>
                <a:latin typeface="Arial"/>
                <a:ea typeface="Arial"/>
                <a:cs typeface="Arial"/>
                <a:sym typeface="Arial"/>
              </a:rPr>
              <a:t>SIM</a:t>
            </a:r>
            <a:r>
              <a:rPr lang="zh-TW" altLang="en-US" sz="1100" b="0" i="0" u="none" strike="noStrike" cap="none" dirty="0" smtClean="0">
                <a:solidFill>
                  <a:srgbClr val="000000"/>
                </a:solidFill>
                <a:effectLst/>
                <a:latin typeface="Arial"/>
                <a:ea typeface="Arial"/>
                <a:cs typeface="Arial"/>
                <a:sym typeface="Arial"/>
              </a:rPr>
              <a:t>卡收費，以發展智慧家庭來看，若家中的每一台電視、冰箱、洗衣機等電器用品都要付錢給電信公司，這在商業模式上好像不大實際。</a:t>
            </a:r>
          </a:p>
          <a:p>
            <a:pPr marL="139700" indent="0" rtl="0">
              <a:buNone/>
            </a:pPr>
            <a:r>
              <a:rPr lang="zh-TW" altLang="en-US" sz="1100" b="0" i="0" u="none" strike="noStrike" cap="none" dirty="0" smtClean="0">
                <a:solidFill>
                  <a:srgbClr val="000000"/>
                </a:solidFill>
                <a:effectLst/>
                <a:latin typeface="Arial"/>
                <a:ea typeface="Arial"/>
                <a:cs typeface="Arial"/>
                <a:sym typeface="Arial"/>
              </a:rPr>
              <a:t>因此，更有可能的做法，應該是在區域網路先採取</a:t>
            </a:r>
            <a:r>
              <a:rPr lang="en-US" altLang="zh-TW" sz="1100" b="0" i="0" u="none" strike="noStrike" cap="none" dirty="0" err="1" smtClean="0">
                <a:solidFill>
                  <a:srgbClr val="000000"/>
                </a:solidFill>
                <a:effectLst/>
                <a:latin typeface="Arial"/>
                <a:ea typeface="Arial"/>
                <a:cs typeface="Arial"/>
                <a:sym typeface="Arial"/>
              </a:rPr>
              <a:t>LoRa</a:t>
            </a:r>
            <a:r>
              <a:rPr lang="zh-TW" altLang="en-US" sz="1100" b="0" i="0" u="none" strike="noStrike" cap="none" dirty="0" smtClean="0">
                <a:solidFill>
                  <a:srgbClr val="000000"/>
                </a:solidFill>
                <a:effectLst/>
                <a:latin typeface="Arial"/>
                <a:ea typeface="Arial"/>
                <a:cs typeface="Arial"/>
                <a:sym typeface="Arial"/>
              </a:rPr>
              <a:t>、</a:t>
            </a:r>
            <a:r>
              <a:rPr lang="en-US" altLang="zh-TW" sz="1100" b="0" i="0" u="none" strike="noStrike" cap="none" dirty="0" smtClean="0">
                <a:solidFill>
                  <a:srgbClr val="000000"/>
                </a:solidFill>
                <a:effectLst/>
                <a:latin typeface="Arial"/>
                <a:ea typeface="Arial"/>
                <a:cs typeface="Arial"/>
                <a:sym typeface="Arial"/>
              </a:rPr>
              <a:t>Wi-sun</a:t>
            </a:r>
            <a:r>
              <a:rPr lang="zh-TW" altLang="en-US" sz="1100" b="0" i="0" u="none" strike="noStrike" cap="none" dirty="0" smtClean="0">
                <a:solidFill>
                  <a:srgbClr val="000000"/>
                </a:solidFill>
                <a:effectLst/>
                <a:latin typeface="Arial"/>
                <a:ea typeface="Arial"/>
                <a:cs typeface="Arial"/>
                <a:sym typeface="Arial"/>
              </a:rPr>
              <a:t>這類型的通訊協定，待資料統一傳輸到一個點後，再一起以</a:t>
            </a:r>
            <a:r>
              <a:rPr lang="en-US" altLang="zh-TW" sz="1100" b="0" i="0" u="none" strike="noStrike" cap="none" dirty="0" smtClean="0">
                <a:solidFill>
                  <a:srgbClr val="000000"/>
                </a:solidFill>
                <a:effectLst/>
                <a:latin typeface="Arial"/>
                <a:ea typeface="Arial"/>
                <a:cs typeface="Arial"/>
                <a:sym typeface="Arial"/>
              </a:rPr>
              <a:t>NB-</a:t>
            </a:r>
            <a:r>
              <a:rPr lang="en-US" altLang="zh-TW" sz="1100" b="0" i="0" u="none" strike="noStrike" cap="none" dirty="0" err="1" smtClean="0">
                <a:solidFill>
                  <a:srgbClr val="000000"/>
                </a:solidFill>
                <a:effectLst/>
                <a:latin typeface="Arial"/>
                <a:ea typeface="Arial"/>
                <a:cs typeface="Arial"/>
                <a:sym typeface="Arial"/>
              </a:rPr>
              <a:t>IoT</a:t>
            </a:r>
            <a:r>
              <a:rPr lang="zh-TW" altLang="en-US" sz="1100" b="0" i="0" u="none" strike="noStrike" cap="none" dirty="0" smtClean="0">
                <a:solidFill>
                  <a:srgbClr val="000000"/>
                </a:solidFill>
                <a:effectLst/>
                <a:latin typeface="Arial"/>
                <a:ea typeface="Arial"/>
                <a:cs typeface="Arial"/>
                <a:sym typeface="Arial"/>
              </a:rPr>
              <a:t>、</a:t>
            </a:r>
            <a:r>
              <a:rPr lang="en-US" altLang="zh-TW" sz="1100" b="0" i="0" u="none" strike="noStrike" cap="none" dirty="0" smtClean="0">
                <a:solidFill>
                  <a:srgbClr val="000000"/>
                </a:solidFill>
                <a:effectLst/>
                <a:latin typeface="Arial"/>
                <a:ea typeface="Arial"/>
                <a:cs typeface="Arial"/>
                <a:sym typeface="Arial"/>
              </a:rPr>
              <a:t>LTM</a:t>
            </a:r>
            <a:r>
              <a:rPr lang="zh-TW" altLang="en-US" sz="1100" b="0" i="0" u="none" strike="noStrike" cap="none" dirty="0" smtClean="0">
                <a:solidFill>
                  <a:srgbClr val="000000"/>
                </a:solidFill>
                <a:effectLst/>
                <a:latin typeface="Arial"/>
                <a:ea typeface="Arial"/>
                <a:cs typeface="Arial"/>
                <a:sym typeface="Arial"/>
              </a:rPr>
              <a:t>將資料傳輸出去，這樣的做法會更</a:t>
            </a:r>
            <a:r>
              <a:rPr lang="en-US" altLang="zh-TW" sz="1100" b="0" i="0" u="none" strike="noStrike" cap="none" dirty="0" smtClean="0">
                <a:solidFill>
                  <a:srgbClr val="000000"/>
                </a:solidFill>
                <a:effectLst/>
                <a:latin typeface="Arial"/>
                <a:ea typeface="Arial"/>
                <a:cs typeface="Arial"/>
                <a:sym typeface="Arial"/>
              </a:rPr>
              <a:t>make sense</a:t>
            </a:r>
            <a:r>
              <a:rPr lang="zh-TW" altLang="en-US" sz="1100" b="0" i="0" u="none" strike="noStrike" cap="none" dirty="0" smtClean="0">
                <a:solidFill>
                  <a:srgbClr val="000000"/>
                </a:solidFill>
                <a:effectLst/>
                <a:latin typeface="Arial"/>
                <a:ea typeface="Arial"/>
                <a:cs typeface="Arial"/>
                <a:sym typeface="Arial"/>
              </a:rPr>
              <a:t>。</a:t>
            </a:r>
          </a:p>
          <a:p>
            <a:pPr marL="139700" indent="0">
              <a:buNone/>
            </a:pPr>
            <a:endParaRPr lang="zh-TW" altLang="en-US" dirty="0"/>
          </a:p>
        </p:txBody>
      </p:sp>
    </p:spTree>
    <p:extLst>
      <p:ext uri="{BB962C8B-B14F-4D97-AF65-F5344CB8AC3E}">
        <p14:creationId xmlns:p14="http://schemas.microsoft.com/office/powerpoint/2010/main" val="14075560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40572349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5984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在</a:t>
            </a:r>
            <a:r>
              <a:rPr lang="en-US" altLang="zh-TW" sz="1200" b="0" i="0" kern="1200" dirty="0" smtClean="0">
                <a:solidFill>
                  <a:schemeClr val="tx1"/>
                </a:solidFill>
                <a:effectLst/>
                <a:latin typeface="+mn-lt"/>
                <a:ea typeface="+mn-ea"/>
                <a:cs typeface="+mn-cs"/>
              </a:rPr>
              <a:t>LPWAN</a:t>
            </a:r>
            <a:r>
              <a:rPr lang="zh-TW" altLang="en-US" sz="1200" b="0" i="0" kern="1200" dirty="0" smtClean="0">
                <a:solidFill>
                  <a:schemeClr val="tx1"/>
                </a:solidFill>
                <a:effectLst/>
                <a:latin typeface="+mn-lt"/>
                <a:ea typeface="+mn-ea"/>
                <a:cs typeface="+mn-cs"/>
              </a:rPr>
              <a:t>技術中，又可以分成授權頻段（</a:t>
            </a:r>
            <a:r>
              <a:rPr lang="en-US" altLang="zh-TW" sz="1200" b="0" i="0" kern="1200" dirty="0" smtClean="0">
                <a:solidFill>
                  <a:schemeClr val="tx1"/>
                </a:solidFill>
                <a:effectLst/>
                <a:latin typeface="+mn-lt"/>
                <a:ea typeface="+mn-ea"/>
                <a:cs typeface="+mn-cs"/>
              </a:rPr>
              <a:t>License Band</a:t>
            </a:r>
            <a:r>
              <a:rPr lang="zh-TW" altLang="en-US" sz="1200" b="0" i="0" kern="1200" dirty="0" smtClean="0">
                <a:solidFill>
                  <a:schemeClr val="tx1"/>
                </a:solidFill>
                <a:effectLst/>
                <a:latin typeface="+mn-lt"/>
                <a:ea typeface="+mn-ea"/>
                <a:cs typeface="+mn-cs"/>
              </a:rPr>
              <a:t>）與非授權頻段（</a:t>
            </a:r>
            <a:r>
              <a:rPr lang="en-US" altLang="zh-TW" sz="1200" b="0" i="0" kern="1200" dirty="0" err="1" smtClean="0">
                <a:solidFill>
                  <a:schemeClr val="tx1"/>
                </a:solidFill>
                <a:effectLst/>
                <a:latin typeface="+mn-lt"/>
                <a:ea typeface="+mn-ea"/>
                <a:cs typeface="+mn-cs"/>
              </a:rPr>
              <a:t>Unlicense</a:t>
            </a:r>
            <a:r>
              <a:rPr lang="en-US" altLang="zh-TW" sz="1200" b="0" i="0" kern="1200" dirty="0" smtClean="0">
                <a:solidFill>
                  <a:schemeClr val="tx1"/>
                </a:solidFill>
                <a:effectLst/>
                <a:latin typeface="+mn-lt"/>
                <a:ea typeface="+mn-ea"/>
                <a:cs typeface="+mn-cs"/>
              </a:rPr>
              <a:t> Band</a:t>
            </a:r>
            <a:r>
              <a:rPr lang="zh-TW" altLang="en-US" sz="1200" b="0" i="0" kern="1200" dirty="0" smtClean="0">
                <a:solidFill>
                  <a:schemeClr val="tx1"/>
                </a:solidFill>
                <a:effectLst/>
                <a:latin typeface="+mn-lt"/>
                <a:ea typeface="+mn-ea"/>
                <a:cs typeface="+mn-cs"/>
              </a:rPr>
              <a:t>）來介紹。</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採用授權頻段技術的為</a:t>
            </a:r>
            <a:r>
              <a:rPr lang="en-US" altLang="zh-TW" sz="1200" b="0" i="0" kern="1200" dirty="0" smtClean="0">
                <a:solidFill>
                  <a:schemeClr val="tx1"/>
                </a:solidFill>
                <a:effectLst/>
                <a:latin typeface="+mn-lt"/>
                <a:ea typeface="+mn-ea"/>
                <a:cs typeface="+mn-cs"/>
              </a:rPr>
              <a:t>3GPP</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3</a:t>
            </a:r>
            <a:r>
              <a:rPr lang="en-US" altLang="zh-TW" sz="1200" b="0" i="0" kern="1200" baseline="30000" dirty="0" smtClean="0">
                <a:solidFill>
                  <a:schemeClr val="tx1"/>
                </a:solidFill>
                <a:effectLst/>
                <a:latin typeface="+mn-lt"/>
                <a:ea typeface="+mn-ea"/>
                <a:cs typeface="+mn-cs"/>
              </a:rPr>
              <a:t>rd</a:t>
            </a:r>
            <a:r>
              <a:rPr lang="en-US" altLang="zh-TW" sz="1200" b="0" i="0" kern="1200" dirty="0" smtClean="0">
                <a:solidFill>
                  <a:schemeClr val="tx1"/>
                </a:solidFill>
                <a:effectLst/>
                <a:latin typeface="+mn-lt"/>
                <a:ea typeface="+mn-ea"/>
                <a:cs typeface="+mn-cs"/>
              </a:rPr>
              <a:t> Generation Partnership Project</a:t>
            </a:r>
            <a:r>
              <a:rPr lang="zh-TW" altLang="en-US" sz="1200" b="0" i="0" kern="1200" dirty="0" smtClean="0">
                <a:solidFill>
                  <a:schemeClr val="tx1"/>
                </a:solidFill>
                <a:effectLst/>
                <a:latin typeface="+mn-lt"/>
                <a:ea typeface="+mn-ea"/>
                <a:cs typeface="+mn-cs"/>
              </a:rPr>
              <a:t>）主導的</a:t>
            </a:r>
            <a:r>
              <a:rPr lang="en-US" altLang="zh-TW" sz="1200" b="0" i="0" kern="1200" dirty="0" smtClean="0">
                <a:solidFill>
                  <a:schemeClr val="tx1"/>
                </a:solidFill>
                <a:effectLst/>
                <a:latin typeface="+mn-lt"/>
                <a:ea typeface="+mn-ea"/>
                <a:cs typeface="+mn-cs"/>
              </a:rPr>
              <a:t>NB-</a:t>
            </a:r>
            <a:r>
              <a:rPr lang="en-US" altLang="zh-TW" sz="1200" b="0" i="0" kern="1200" dirty="0" err="1" smtClean="0">
                <a:solidFill>
                  <a:schemeClr val="tx1"/>
                </a:solidFill>
                <a:effectLst/>
                <a:latin typeface="+mn-lt"/>
                <a:ea typeface="+mn-ea"/>
                <a:cs typeface="+mn-cs"/>
              </a:rPr>
              <a:t>IoT</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Narrow Band </a:t>
            </a:r>
            <a:r>
              <a:rPr lang="en-US" altLang="zh-TW" sz="1200" b="0" i="0" kern="1200" dirty="0" err="1" smtClean="0">
                <a:solidFill>
                  <a:schemeClr val="tx1"/>
                </a:solidFill>
                <a:effectLst/>
                <a:latin typeface="+mn-lt"/>
                <a:ea typeface="+mn-ea"/>
                <a:cs typeface="+mn-cs"/>
              </a:rPr>
              <a:t>IoT</a:t>
            </a:r>
            <a:r>
              <a:rPr lang="zh-TW" altLang="en-US" sz="1200" b="0" i="0" kern="1200" dirty="0" smtClean="0">
                <a:solidFill>
                  <a:schemeClr val="tx1"/>
                </a:solidFill>
                <a:effectLst/>
                <a:latin typeface="+mn-lt"/>
                <a:ea typeface="+mn-ea"/>
                <a:cs typeface="+mn-cs"/>
              </a:rPr>
              <a:t>），其採用現有的</a:t>
            </a:r>
            <a:r>
              <a:rPr lang="en-US" altLang="zh-TW" sz="1200" b="0" i="0" kern="1200" dirty="0" smtClean="0">
                <a:solidFill>
                  <a:schemeClr val="tx1"/>
                </a:solidFill>
                <a:effectLst/>
                <a:latin typeface="+mn-lt"/>
                <a:ea typeface="+mn-ea"/>
                <a:cs typeface="+mn-cs"/>
              </a:rPr>
              <a:t>3G/4G</a:t>
            </a:r>
            <a:r>
              <a:rPr lang="zh-TW" altLang="en-US" sz="1200" b="0" i="0" kern="1200" dirty="0" smtClean="0">
                <a:solidFill>
                  <a:schemeClr val="tx1"/>
                </a:solidFill>
                <a:effectLst/>
                <a:latin typeface="+mn-lt"/>
                <a:ea typeface="+mn-ea"/>
                <a:cs typeface="+mn-cs"/>
              </a:rPr>
              <a:t>網路，主要投入為電信營運商及相關設備廠商。</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非授權頻段，就呈現了遍地開花的狀況，大部分不屬於電信領域的</a:t>
            </a:r>
            <a:r>
              <a:rPr lang="en-US" altLang="zh-TW" sz="1200" b="0" i="0" kern="1200" dirty="0" smtClean="0">
                <a:solidFill>
                  <a:schemeClr val="tx1"/>
                </a:solidFill>
                <a:effectLst/>
                <a:latin typeface="+mn-lt"/>
                <a:ea typeface="+mn-ea"/>
                <a:cs typeface="+mn-cs"/>
              </a:rPr>
              <a:t>ICT</a:t>
            </a:r>
            <a:r>
              <a:rPr lang="zh-TW" altLang="en-US" sz="1200" b="0" i="0" kern="1200" dirty="0" smtClean="0">
                <a:solidFill>
                  <a:schemeClr val="tx1"/>
                </a:solidFill>
                <a:effectLst/>
                <a:latin typeface="+mn-lt"/>
                <a:ea typeface="+mn-ea"/>
                <a:cs typeface="+mn-cs"/>
              </a:rPr>
              <a:t>廠商，都會選擇投入這邊，主要的代表技術正是</a:t>
            </a:r>
            <a:r>
              <a:rPr lang="en-US" altLang="zh-TW" sz="1200" b="0" i="0" kern="1200" dirty="0" smtClean="0">
                <a:solidFill>
                  <a:schemeClr val="tx1"/>
                </a:solidFill>
                <a:effectLst/>
                <a:latin typeface="+mn-lt"/>
                <a:ea typeface="+mn-ea"/>
                <a:cs typeface="+mn-cs"/>
              </a:rPr>
              <a:t>SIGFOX</a:t>
            </a:r>
            <a:r>
              <a:rPr lang="zh-TW" altLang="en-US" sz="1200" b="0" i="0" kern="1200" dirty="0" smtClean="0">
                <a:solidFill>
                  <a:schemeClr val="tx1"/>
                </a:solidFill>
                <a:effectLst/>
                <a:latin typeface="+mn-lt"/>
                <a:ea typeface="+mn-ea"/>
                <a:cs typeface="+mn-cs"/>
              </a:rPr>
              <a:t>與</a:t>
            </a:r>
            <a:r>
              <a:rPr lang="en-US" altLang="zh-TW" sz="1200" b="0" i="0" kern="1200" dirty="0" err="1" smtClean="0">
                <a:solidFill>
                  <a:schemeClr val="tx1"/>
                </a:solidFill>
                <a:effectLst/>
                <a:latin typeface="+mn-lt"/>
                <a:ea typeface="+mn-ea"/>
                <a:cs typeface="+mn-cs"/>
              </a:rPr>
              <a:t>LoRa</a:t>
            </a:r>
            <a:r>
              <a:rPr lang="zh-TW" altLang="en-US" sz="1200" b="0" i="0" kern="1200" dirty="0" smtClean="0">
                <a:solidFill>
                  <a:schemeClr val="tx1"/>
                </a:solidFill>
                <a:effectLst/>
                <a:latin typeface="+mn-lt"/>
                <a:ea typeface="+mn-ea"/>
                <a:cs typeface="+mn-cs"/>
              </a:rPr>
              <a:t>。</a:t>
            </a:r>
          </a:p>
          <a:p>
            <a:r>
              <a:rPr lang="zh-TW" altLang="en-US" sz="1200" b="0" i="0" kern="1200" dirty="0" smtClean="0">
                <a:solidFill>
                  <a:schemeClr val="tx1"/>
                </a:solidFill>
                <a:effectLst/>
                <a:latin typeface="+mn-lt"/>
                <a:ea typeface="+mn-ea"/>
                <a:cs typeface="+mn-cs"/>
              </a:rPr>
              <a:t>它們都採用了</a:t>
            </a:r>
            <a:r>
              <a:rPr lang="en-US" altLang="zh-TW" sz="1200" b="0" i="0" kern="1200" dirty="0" smtClean="0">
                <a:solidFill>
                  <a:schemeClr val="tx1"/>
                </a:solidFill>
                <a:effectLst/>
                <a:latin typeface="+mn-lt"/>
                <a:ea typeface="+mn-ea"/>
                <a:cs typeface="+mn-cs"/>
              </a:rPr>
              <a:t>ISM</a:t>
            </a:r>
            <a:r>
              <a:rPr lang="zh-TW" altLang="en-US" sz="1200" b="0" i="0" kern="1200" dirty="0" smtClean="0">
                <a:solidFill>
                  <a:schemeClr val="tx1"/>
                </a:solidFill>
                <a:effectLst/>
                <a:latin typeface="+mn-lt"/>
                <a:ea typeface="+mn-ea"/>
                <a:cs typeface="+mn-cs"/>
              </a:rPr>
              <a:t>頻段（</a:t>
            </a:r>
            <a:r>
              <a:rPr lang="en-US" altLang="zh-TW" sz="1200" b="0" i="0" kern="1200" dirty="0" smtClean="0">
                <a:solidFill>
                  <a:schemeClr val="tx1"/>
                </a:solidFill>
                <a:effectLst/>
                <a:latin typeface="+mn-lt"/>
                <a:ea typeface="+mn-ea"/>
                <a:cs typeface="+mn-cs"/>
              </a:rPr>
              <a:t>Industrial Scientific Medical Band</a:t>
            </a:r>
            <a:r>
              <a:rPr lang="zh-TW" altLang="en-US" sz="1200" b="0" i="0" kern="1200" dirty="0" smtClean="0">
                <a:solidFill>
                  <a:schemeClr val="tx1"/>
                </a:solidFill>
                <a:effectLst/>
                <a:latin typeface="+mn-lt"/>
                <a:ea typeface="+mn-ea"/>
                <a:cs typeface="+mn-cs"/>
              </a:rPr>
              <a:t>），這是一種各國開放給工業、科學及醫學機構使用的頻段。它們無須許可證及費用，只需要遵守一定的發射功率（一般低於</a:t>
            </a:r>
            <a:r>
              <a:rPr lang="en-US" altLang="zh-TW" sz="1200" b="0" i="0" kern="1200" dirty="0" smtClean="0">
                <a:solidFill>
                  <a:schemeClr val="tx1"/>
                </a:solidFill>
                <a:effectLst/>
                <a:latin typeface="+mn-lt"/>
                <a:ea typeface="+mn-ea"/>
                <a:cs typeface="+mn-cs"/>
              </a:rPr>
              <a:t>1W</a:t>
            </a:r>
            <a:r>
              <a:rPr lang="zh-TW" altLang="en-US" sz="1200" b="0" i="0" kern="1200" dirty="0" smtClean="0">
                <a:solidFill>
                  <a:schemeClr val="tx1"/>
                </a:solidFill>
                <a:effectLst/>
                <a:latin typeface="+mn-lt"/>
                <a:ea typeface="+mn-ea"/>
                <a:cs typeface="+mn-cs"/>
              </a:rPr>
              <a:t>），不要對其他頻段造成干擾即可。</a:t>
            </a:r>
          </a:p>
          <a:p>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資料來源 </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https://dahetalk.com/2018/01/28/%E8%90%AC%E7%89%A9%E8%81%AF%E7%B6%B2%EF%BC%8C%E6%B7%BA%E8%AB%87iot%E4%BD%8E%E5%8A%9F%E8%80%97%E5%BB%A3%E5%9F%9F%E7%B6%B2%E8%B7%AF%E8%B6%A8%E5%8B%A2%EF%BC%9Alora%E3%80%81sigfox%E3%80%81nb-iot%EF%BD%9C/</a:t>
            </a:r>
          </a:p>
        </p:txBody>
      </p:sp>
      <p:sp>
        <p:nvSpPr>
          <p:cNvPr id="4" name="投影片編號版面配置區 3"/>
          <p:cNvSpPr>
            <a:spLocks noGrp="1"/>
          </p:cNvSpPr>
          <p:nvPr>
            <p:ph type="sldNum" sz="quarter" idx="10"/>
          </p:nvPr>
        </p:nvSpPr>
        <p:spPr/>
        <p:txBody>
          <a:bodyPr/>
          <a:lstStyle/>
          <a:p>
            <a:fld id="{6BEE24F7-1D69-43A5-BA91-837836D02666}" type="slidenum">
              <a:rPr lang="zh-TW" altLang="en-US" smtClean="0"/>
              <a:t>8</a:t>
            </a:fld>
            <a:endParaRPr lang="zh-TW" altLang="en-US"/>
          </a:p>
        </p:txBody>
      </p:sp>
    </p:spTree>
    <p:extLst>
      <p:ext uri="{BB962C8B-B14F-4D97-AF65-F5344CB8AC3E}">
        <p14:creationId xmlns:p14="http://schemas.microsoft.com/office/powerpoint/2010/main" val="3166537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ltLang="zh-TW" sz="1100" b="1" i="0" u="none" strike="noStrike" cap="none" dirty="0" err="1" smtClean="0">
                <a:solidFill>
                  <a:srgbClr val="000000"/>
                </a:solidFill>
                <a:latin typeface="+mn-ea"/>
                <a:ea typeface="Arial"/>
                <a:cs typeface="Arial"/>
                <a:sym typeface="Arial"/>
              </a:rPr>
              <a:t>LoRa</a:t>
            </a:r>
            <a:r>
              <a:rPr lang="zh-TW" altLang="en-US" sz="1100" b="1" i="0" u="none" strike="noStrike" cap="none" dirty="0" smtClean="0">
                <a:solidFill>
                  <a:srgbClr val="000000"/>
                </a:solidFill>
                <a:latin typeface="+mn-ea"/>
                <a:ea typeface="Arial"/>
                <a:cs typeface="Arial"/>
                <a:sym typeface="Arial"/>
              </a:rPr>
              <a:t>為英文</a:t>
            </a:r>
            <a:r>
              <a:rPr lang="en-US" altLang="zh-TW" sz="1100" b="1" i="0" u="none" strike="noStrike" cap="none" dirty="0" smtClean="0">
                <a:solidFill>
                  <a:srgbClr val="000000"/>
                </a:solidFill>
                <a:latin typeface="+mn-ea"/>
                <a:ea typeface="Arial"/>
                <a:cs typeface="Arial"/>
                <a:sym typeface="Arial"/>
              </a:rPr>
              <a:t>Long Range</a:t>
            </a:r>
            <a:r>
              <a:rPr lang="zh-TW" altLang="en-US" sz="1100" b="1" i="0" u="none" strike="noStrike" cap="none" dirty="0" smtClean="0">
                <a:solidFill>
                  <a:srgbClr val="000000"/>
                </a:solidFill>
                <a:latin typeface="+mn-ea"/>
                <a:ea typeface="Arial"/>
                <a:cs typeface="Arial"/>
                <a:sym typeface="Arial"/>
              </a:rPr>
              <a:t>的縮寫，為低功耗廣域網路</a:t>
            </a:r>
            <a:r>
              <a:rPr lang="en-US" altLang="zh-TW" sz="1100" b="1" i="0" u="none" strike="noStrike" cap="none" dirty="0" smtClean="0">
                <a:solidFill>
                  <a:srgbClr val="000000"/>
                </a:solidFill>
                <a:latin typeface="+mn-ea"/>
                <a:ea typeface="Arial"/>
                <a:cs typeface="Arial"/>
                <a:sym typeface="Arial"/>
              </a:rPr>
              <a:t>(Low </a:t>
            </a:r>
            <a:r>
              <a:rPr lang="en-US" altLang="zh-TW" sz="1100" b="1" i="0" u="none" strike="noStrike" cap="none" dirty="0" err="1" smtClean="0">
                <a:solidFill>
                  <a:srgbClr val="000000"/>
                </a:solidFill>
                <a:latin typeface="+mn-ea"/>
                <a:ea typeface="Arial"/>
                <a:cs typeface="Arial"/>
                <a:sym typeface="Arial"/>
              </a:rPr>
              <a:t>PowerWide</a:t>
            </a:r>
            <a:r>
              <a:rPr lang="en-US" altLang="zh-TW" sz="1100" b="1" i="0" u="none" strike="noStrike" cap="none" dirty="0" smtClean="0">
                <a:solidFill>
                  <a:srgbClr val="000000"/>
                </a:solidFill>
                <a:latin typeface="+mn-ea"/>
                <a:ea typeface="Arial"/>
                <a:cs typeface="Arial"/>
                <a:sym typeface="Arial"/>
              </a:rPr>
              <a:t> Area Network, LPWAN)</a:t>
            </a:r>
            <a:r>
              <a:rPr lang="zh-TW" altLang="en-US" sz="1100" b="1" i="0" u="none" strike="noStrike" cap="none" dirty="0" smtClean="0">
                <a:solidFill>
                  <a:srgbClr val="000000"/>
                </a:solidFill>
                <a:latin typeface="+mn-ea"/>
                <a:ea typeface="Arial"/>
                <a:cs typeface="Arial"/>
                <a:sym typeface="Arial"/>
              </a:rPr>
              <a:t>通信技術的一種，</a:t>
            </a:r>
            <a:r>
              <a:rPr lang="en-US" altLang="zh-TW" sz="1100" b="1" i="0" u="none" strike="noStrike" cap="none" dirty="0" err="1" smtClean="0">
                <a:solidFill>
                  <a:srgbClr val="000000"/>
                </a:solidFill>
                <a:latin typeface="+mn-ea"/>
                <a:ea typeface="Arial"/>
                <a:cs typeface="Arial"/>
                <a:sym typeface="Arial"/>
              </a:rPr>
              <a:t>Semtech</a:t>
            </a:r>
            <a:r>
              <a:rPr lang="zh-TW" altLang="en-US" sz="1100" b="1" i="0" u="none" strike="noStrike" cap="none" dirty="0" smtClean="0">
                <a:solidFill>
                  <a:srgbClr val="000000"/>
                </a:solidFill>
                <a:latin typeface="+mn-ea"/>
                <a:ea typeface="Arial"/>
                <a:cs typeface="Arial"/>
                <a:sym typeface="Arial"/>
              </a:rPr>
              <a:t>公司於</a:t>
            </a:r>
            <a:r>
              <a:rPr lang="en-US" altLang="zh-TW" sz="1100" b="1" i="0" u="none" strike="noStrike" cap="none" dirty="0" smtClean="0">
                <a:solidFill>
                  <a:srgbClr val="000000"/>
                </a:solidFill>
                <a:latin typeface="+mn-ea"/>
                <a:ea typeface="Arial"/>
                <a:cs typeface="Arial"/>
                <a:sym typeface="Arial"/>
              </a:rPr>
              <a:t>2013</a:t>
            </a:r>
            <a:r>
              <a:rPr lang="zh-TW" altLang="en-US" sz="1100" b="1" i="0" u="none" strike="noStrike" cap="none" dirty="0" smtClean="0">
                <a:solidFill>
                  <a:srgbClr val="000000"/>
                </a:solidFill>
                <a:latin typeface="+mn-ea"/>
                <a:ea typeface="Arial"/>
                <a:cs typeface="Arial"/>
                <a:sym typeface="Arial"/>
              </a:rPr>
              <a:t>年發布的超長距離低功耗數據傳輸技術。以往，在</a:t>
            </a:r>
            <a:r>
              <a:rPr lang="en-US" altLang="zh-TW" sz="1100" b="1" i="0" u="none" strike="noStrike" cap="none" dirty="0" smtClean="0">
                <a:solidFill>
                  <a:srgbClr val="000000"/>
                </a:solidFill>
                <a:latin typeface="+mn-ea"/>
                <a:ea typeface="Arial"/>
                <a:cs typeface="Arial"/>
                <a:sym typeface="Arial"/>
              </a:rPr>
              <a:t>LPWAN</a:t>
            </a:r>
            <a:r>
              <a:rPr lang="zh-TW" altLang="en-US" sz="1100" b="1" i="0" u="none" strike="noStrike" cap="none" dirty="0" smtClean="0">
                <a:solidFill>
                  <a:srgbClr val="000000"/>
                </a:solidFill>
                <a:latin typeface="+mn-ea"/>
                <a:ea typeface="Arial"/>
                <a:cs typeface="Arial"/>
                <a:sym typeface="Arial"/>
              </a:rPr>
              <a:t>產生之前，似乎只能在遠距離以及低功耗兩者之間做取捨。而</a:t>
            </a:r>
            <a:r>
              <a:rPr lang="en-US" altLang="zh-TW" sz="1100" b="1" i="0" u="none" strike="noStrike" cap="none" dirty="0" err="1" smtClean="0">
                <a:solidFill>
                  <a:srgbClr val="000000"/>
                </a:solidFill>
                <a:latin typeface="+mn-ea"/>
                <a:ea typeface="Arial"/>
                <a:cs typeface="Arial"/>
                <a:sym typeface="Arial"/>
              </a:rPr>
              <a:t>LoRa</a:t>
            </a:r>
            <a:r>
              <a:rPr lang="zh-TW" altLang="en-US" sz="1100" b="1" i="0" u="none" strike="noStrike" cap="none" dirty="0" smtClean="0">
                <a:solidFill>
                  <a:srgbClr val="000000"/>
                </a:solidFill>
                <a:latin typeface="+mn-ea"/>
                <a:ea typeface="Arial"/>
                <a:cs typeface="Arial"/>
                <a:sym typeface="Arial"/>
              </a:rPr>
              <a:t>無線技術的出現，改變了關於傳輸距離與功耗的折衷考慮方式，不僅可以實現遠距離傳輸，並且同時兼具低功耗、低成本的優點。</a:t>
            </a:r>
            <a:endParaRPr lang="en-US" altLang="zh-TW" sz="1100" b="1" i="0" u="none" strike="noStrike" cap="none" dirty="0">
              <a:solidFill>
                <a:srgbClr val="000000"/>
              </a:solidFill>
              <a:latin typeface="+mn-ea"/>
              <a:ea typeface="Arial"/>
              <a:cs typeface="Arial"/>
              <a:sym typeface="Arial"/>
            </a:endParaRPr>
          </a:p>
        </p:txBody>
      </p:sp>
    </p:spTree>
    <p:extLst>
      <p:ext uri="{BB962C8B-B14F-4D97-AF65-F5344CB8AC3E}">
        <p14:creationId xmlns:p14="http://schemas.microsoft.com/office/powerpoint/2010/main" val="3997185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4057868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139700" indent="0" rtl="0">
              <a:buNone/>
            </a:pPr>
            <a:r>
              <a:rPr lang="en-US" altLang="zh-TW" sz="1100" b="0" i="0" u="none" strike="noStrike" cap="none" dirty="0" err="1" smtClean="0">
                <a:solidFill>
                  <a:srgbClr val="000000"/>
                </a:solidFill>
                <a:effectLst/>
                <a:latin typeface="Arial"/>
                <a:ea typeface="Arial"/>
                <a:cs typeface="Arial"/>
                <a:sym typeface="Arial"/>
              </a:rPr>
              <a:t>LoRa</a:t>
            </a:r>
            <a:r>
              <a:rPr lang="zh-TW" altLang="en-US" sz="1100" b="0" i="0" u="none" strike="noStrike" cap="none" dirty="0" smtClean="0">
                <a:solidFill>
                  <a:srgbClr val="000000"/>
                </a:solidFill>
                <a:effectLst/>
                <a:latin typeface="Arial"/>
                <a:ea typeface="Arial"/>
                <a:cs typeface="Arial"/>
                <a:sym typeface="Arial"/>
              </a:rPr>
              <a:t>是美國半導體製造商</a:t>
            </a:r>
            <a:r>
              <a:rPr lang="en-US" altLang="zh-TW" sz="1100" b="0" i="0" u="none" strike="noStrike" cap="none" dirty="0" err="1" smtClean="0">
                <a:solidFill>
                  <a:srgbClr val="000000"/>
                </a:solidFill>
                <a:effectLst/>
                <a:latin typeface="Arial"/>
                <a:ea typeface="Arial"/>
                <a:cs typeface="Arial"/>
                <a:sym typeface="Arial"/>
              </a:rPr>
              <a:t>Semtech</a:t>
            </a:r>
            <a:r>
              <a:rPr lang="zh-TW" altLang="en-US" sz="1100" b="0" i="0" u="none" strike="noStrike" cap="none" dirty="0" smtClean="0">
                <a:solidFill>
                  <a:srgbClr val="000000"/>
                </a:solidFill>
                <a:effectLst/>
                <a:latin typeface="Arial"/>
                <a:ea typeface="Arial"/>
                <a:cs typeface="Arial"/>
                <a:sym typeface="Arial"/>
              </a:rPr>
              <a:t>藉由其併購的法國公司</a:t>
            </a:r>
            <a:r>
              <a:rPr lang="en-US" altLang="zh-TW" sz="1100" b="0" i="0" u="none" strike="noStrike" cap="none" dirty="0" err="1" smtClean="0">
                <a:solidFill>
                  <a:srgbClr val="000000"/>
                </a:solidFill>
                <a:effectLst/>
                <a:latin typeface="Arial"/>
                <a:ea typeface="Arial"/>
                <a:cs typeface="Arial"/>
                <a:sym typeface="Arial"/>
              </a:rPr>
              <a:t>Cycleo</a:t>
            </a:r>
            <a:r>
              <a:rPr lang="zh-TW" altLang="en-US" sz="1100" b="0" i="0" u="none" strike="noStrike" cap="none" dirty="0" smtClean="0">
                <a:solidFill>
                  <a:srgbClr val="000000"/>
                </a:solidFill>
                <a:effectLst/>
                <a:latin typeface="Arial"/>
                <a:ea typeface="Arial"/>
                <a:cs typeface="Arial"/>
                <a:sym typeface="Arial"/>
              </a:rPr>
              <a:t>所開發的無線通訊技術</a:t>
            </a:r>
            <a:r>
              <a:rPr lang="en-US" altLang="zh-TW" sz="1100" b="0" i="0" u="none" strike="noStrike" cap="none" dirty="0" err="1" smtClean="0">
                <a:solidFill>
                  <a:srgbClr val="000000"/>
                </a:solidFill>
                <a:effectLst/>
                <a:latin typeface="Arial"/>
                <a:ea typeface="Arial"/>
                <a:cs typeface="Arial"/>
                <a:sym typeface="Arial"/>
              </a:rPr>
              <a:t>LoRa</a:t>
            </a:r>
            <a:r>
              <a:rPr lang="zh-TW" altLang="en-US" sz="1100" b="0" i="0" u="none" strike="noStrike" cap="none" dirty="0" smtClean="0">
                <a:solidFill>
                  <a:srgbClr val="000000"/>
                </a:solidFill>
                <a:effectLst/>
                <a:latin typeface="Arial"/>
                <a:ea typeface="Arial"/>
                <a:cs typeface="Arial"/>
                <a:sym typeface="Arial"/>
              </a:rPr>
              <a:t>，在這個基礎上與</a:t>
            </a:r>
            <a:r>
              <a:rPr lang="en-US" altLang="zh-TW" sz="1100" b="0" i="0" u="none" strike="noStrike" cap="none" dirty="0" smtClean="0">
                <a:solidFill>
                  <a:srgbClr val="000000"/>
                </a:solidFill>
                <a:effectLst/>
                <a:latin typeface="Arial"/>
                <a:ea typeface="Arial"/>
                <a:cs typeface="Arial"/>
                <a:sym typeface="Arial"/>
              </a:rPr>
              <a:t>IBM</a:t>
            </a:r>
            <a:r>
              <a:rPr lang="zh-TW" altLang="en-US" sz="1100" b="0" i="0" u="none" strike="noStrike" cap="none" dirty="0" smtClean="0">
                <a:solidFill>
                  <a:srgbClr val="000000"/>
                </a:solidFill>
                <a:effectLst/>
                <a:latin typeface="Arial"/>
                <a:ea typeface="Arial"/>
                <a:cs typeface="Arial"/>
                <a:sym typeface="Arial"/>
              </a:rPr>
              <a:t>合作完成規範，並由</a:t>
            </a:r>
            <a:r>
              <a:rPr lang="en-US" altLang="zh-TW" sz="1100" b="0" i="0" u="none" strike="noStrike" cap="none" dirty="0" err="1" smtClean="0">
                <a:solidFill>
                  <a:srgbClr val="000000"/>
                </a:solidFill>
                <a:effectLst/>
                <a:latin typeface="Arial"/>
                <a:ea typeface="Arial"/>
                <a:cs typeface="Arial"/>
                <a:sym typeface="Arial"/>
              </a:rPr>
              <a:t>Semtech</a:t>
            </a:r>
            <a:r>
              <a:rPr lang="zh-TW" altLang="en-US" sz="1100" b="0" i="0" u="none" strike="noStrike" cap="none" dirty="0" smtClean="0">
                <a:solidFill>
                  <a:srgbClr val="000000"/>
                </a:solidFill>
                <a:effectLst/>
                <a:latin typeface="Arial"/>
                <a:ea typeface="Arial"/>
                <a:cs typeface="Arial"/>
                <a:sym typeface="Arial"/>
              </a:rPr>
              <a:t>、</a:t>
            </a:r>
            <a:r>
              <a:rPr lang="en-US" altLang="zh-TW" sz="1100" b="0" i="0" u="none" strike="noStrike" cap="none" dirty="0" smtClean="0">
                <a:solidFill>
                  <a:srgbClr val="000000"/>
                </a:solidFill>
                <a:effectLst/>
                <a:latin typeface="Arial"/>
                <a:ea typeface="Arial"/>
                <a:cs typeface="Arial"/>
                <a:sym typeface="Arial"/>
              </a:rPr>
              <a:t>IBM</a:t>
            </a:r>
            <a:r>
              <a:rPr lang="zh-TW" altLang="en-US" sz="1100" b="0" i="0" u="none" strike="noStrike" cap="none" dirty="0" smtClean="0">
                <a:solidFill>
                  <a:srgbClr val="000000"/>
                </a:solidFill>
                <a:effectLst/>
                <a:latin typeface="Arial"/>
                <a:ea typeface="Arial"/>
                <a:cs typeface="Arial"/>
                <a:sym typeface="Arial"/>
              </a:rPr>
              <a:t>、</a:t>
            </a:r>
            <a:r>
              <a:rPr lang="en-US" altLang="zh-TW" sz="1100" b="0" i="0" u="none" strike="noStrike" cap="none" dirty="0" smtClean="0">
                <a:solidFill>
                  <a:srgbClr val="000000"/>
                </a:solidFill>
                <a:effectLst/>
                <a:latin typeface="Arial"/>
                <a:ea typeface="Arial"/>
                <a:cs typeface="Arial"/>
                <a:sym typeface="Arial"/>
              </a:rPr>
              <a:t>Cisco</a:t>
            </a:r>
            <a:r>
              <a:rPr lang="zh-TW" altLang="en-US" sz="1100" b="0" i="0" u="none" strike="noStrike" cap="none" dirty="0" smtClean="0">
                <a:solidFill>
                  <a:srgbClr val="000000"/>
                </a:solidFill>
                <a:effectLst/>
                <a:latin typeface="Arial"/>
                <a:ea typeface="Arial"/>
                <a:cs typeface="Arial"/>
                <a:sym typeface="Arial"/>
              </a:rPr>
              <a:t>為核心所組成的</a:t>
            </a:r>
            <a:r>
              <a:rPr lang="en-US" altLang="zh-TW" sz="1100" b="0" i="0" u="none" strike="noStrike" cap="none" dirty="0" err="1" smtClean="0">
                <a:solidFill>
                  <a:srgbClr val="000000"/>
                </a:solidFill>
                <a:effectLst/>
                <a:latin typeface="Arial"/>
                <a:ea typeface="Arial"/>
                <a:cs typeface="Arial"/>
                <a:sym typeface="Arial"/>
              </a:rPr>
              <a:t>LoRa</a:t>
            </a:r>
            <a:r>
              <a:rPr lang="zh-TW" altLang="en-US" sz="1100" b="0" i="0" u="none" strike="noStrike" cap="none" dirty="0" smtClean="0">
                <a:solidFill>
                  <a:srgbClr val="000000"/>
                </a:solidFill>
                <a:effectLst/>
                <a:latin typeface="Arial"/>
                <a:ea typeface="Arial"/>
                <a:cs typeface="Arial"/>
                <a:sym typeface="Arial"/>
              </a:rPr>
              <a:t>聯盟推動相關發展，目前擁有</a:t>
            </a:r>
            <a:r>
              <a:rPr lang="en-US" altLang="zh-TW" sz="1100" b="0" i="0" u="none" strike="noStrike" cap="none" dirty="0" smtClean="0">
                <a:solidFill>
                  <a:srgbClr val="000000"/>
                </a:solidFill>
                <a:effectLst/>
                <a:latin typeface="Arial"/>
                <a:ea typeface="Arial"/>
                <a:cs typeface="Arial"/>
                <a:sym typeface="Arial"/>
              </a:rPr>
              <a:t>500</a:t>
            </a:r>
            <a:r>
              <a:rPr lang="zh-TW" altLang="en-US" sz="1100" b="0" i="0" u="none" strike="noStrike" cap="none" dirty="0" smtClean="0">
                <a:solidFill>
                  <a:srgbClr val="000000"/>
                </a:solidFill>
                <a:effectLst/>
                <a:latin typeface="Arial"/>
                <a:ea typeface="Arial"/>
                <a:cs typeface="Arial"/>
                <a:sym typeface="Arial"/>
              </a:rPr>
              <a:t>多家會員，可說是當前最受產業支持的</a:t>
            </a:r>
            <a:r>
              <a:rPr lang="en-US" altLang="zh-TW" sz="1100" b="0" i="0" u="none" strike="noStrike" cap="none" dirty="0" smtClean="0">
                <a:solidFill>
                  <a:srgbClr val="000000"/>
                </a:solidFill>
                <a:effectLst/>
                <a:latin typeface="Arial"/>
                <a:ea typeface="Arial"/>
                <a:cs typeface="Arial"/>
                <a:sym typeface="Arial"/>
              </a:rPr>
              <a:t>LPWAN</a:t>
            </a:r>
            <a:r>
              <a:rPr lang="zh-TW" altLang="en-US" sz="1100" b="0" i="0" u="none" strike="noStrike" cap="none" dirty="0" smtClean="0">
                <a:solidFill>
                  <a:srgbClr val="000000"/>
                </a:solidFill>
                <a:effectLst/>
                <a:latin typeface="Arial"/>
                <a:ea typeface="Arial"/>
                <a:cs typeface="Arial"/>
                <a:sym typeface="Arial"/>
              </a:rPr>
              <a:t>技術。</a:t>
            </a:r>
          </a:p>
          <a:p>
            <a:pPr marL="139700" indent="0" rtl="0">
              <a:buNone/>
            </a:pPr>
            <a:r>
              <a:rPr lang="zh-TW" altLang="en-US" sz="1100" b="0" i="0" u="none" strike="noStrike" cap="none" dirty="0" smtClean="0">
                <a:solidFill>
                  <a:srgbClr val="000000"/>
                </a:solidFill>
                <a:effectLst/>
                <a:latin typeface="Arial"/>
                <a:ea typeface="Arial"/>
                <a:cs typeface="Arial"/>
                <a:sym typeface="Arial"/>
              </a:rPr>
              <a:t>不同於</a:t>
            </a:r>
            <a:r>
              <a:rPr lang="en-US" altLang="zh-TW" sz="1100" b="0" i="0" u="none" strike="noStrike" cap="none" dirty="0" smtClean="0">
                <a:solidFill>
                  <a:srgbClr val="000000"/>
                </a:solidFill>
                <a:effectLst/>
                <a:latin typeface="Arial"/>
                <a:ea typeface="Arial"/>
                <a:cs typeface="Arial"/>
                <a:sym typeface="Arial"/>
              </a:rPr>
              <a:t>SIGFOX</a:t>
            </a:r>
            <a:r>
              <a:rPr lang="zh-TW" altLang="en-US" sz="1100" b="0" i="0" u="none" strike="noStrike" cap="none" dirty="0" smtClean="0">
                <a:solidFill>
                  <a:srgbClr val="000000"/>
                </a:solidFill>
                <a:effectLst/>
                <a:latin typeface="Arial"/>
                <a:ea typeface="Arial"/>
                <a:cs typeface="Arial"/>
                <a:sym typeface="Arial"/>
              </a:rPr>
              <a:t>由</a:t>
            </a:r>
            <a:r>
              <a:rPr lang="en-US" altLang="zh-TW" sz="1100" b="0" i="0" u="none" strike="noStrike" cap="none" dirty="0" smtClean="0">
                <a:solidFill>
                  <a:srgbClr val="000000"/>
                </a:solidFill>
                <a:effectLst/>
                <a:latin typeface="Arial"/>
                <a:ea typeface="Arial"/>
                <a:cs typeface="Arial"/>
                <a:sym typeface="Arial"/>
              </a:rPr>
              <a:t>SNO</a:t>
            </a:r>
            <a:r>
              <a:rPr lang="zh-TW" altLang="en-US" sz="1100" b="0" i="0" u="none" strike="noStrike" cap="none" dirty="0" smtClean="0">
                <a:solidFill>
                  <a:srgbClr val="000000"/>
                </a:solidFill>
                <a:effectLst/>
                <a:latin typeface="Arial"/>
                <a:ea typeface="Arial"/>
                <a:cs typeface="Arial"/>
                <a:sym typeface="Arial"/>
              </a:rPr>
              <a:t>獨家提供網路的商業模式，</a:t>
            </a:r>
            <a:r>
              <a:rPr lang="en-US" altLang="zh-TW" sz="1100" b="0" i="0" u="none" strike="noStrike" cap="none" dirty="0" err="1" smtClean="0">
                <a:solidFill>
                  <a:srgbClr val="000000"/>
                </a:solidFill>
                <a:effectLst/>
                <a:latin typeface="Arial"/>
                <a:ea typeface="Arial"/>
                <a:cs typeface="Arial"/>
                <a:sym typeface="Arial"/>
              </a:rPr>
              <a:t>LoRa</a:t>
            </a:r>
            <a:r>
              <a:rPr lang="zh-TW" altLang="en-US" sz="1100" b="0" i="0" u="none" strike="noStrike" cap="none" dirty="0" smtClean="0">
                <a:solidFill>
                  <a:srgbClr val="000000"/>
                </a:solidFill>
                <a:effectLst/>
                <a:latin typeface="Arial"/>
                <a:ea typeface="Arial"/>
                <a:cs typeface="Arial"/>
                <a:sym typeface="Arial"/>
              </a:rPr>
              <a:t>採用如</a:t>
            </a:r>
            <a:r>
              <a:rPr lang="en-US" altLang="zh-TW" sz="1100" b="0" i="0" u="none" strike="noStrike" cap="none" dirty="0" smtClean="0">
                <a:solidFill>
                  <a:srgbClr val="000000"/>
                </a:solidFill>
                <a:effectLst/>
                <a:latin typeface="Arial"/>
                <a:ea typeface="Arial"/>
                <a:cs typeface="Arial"/>
                <a:sym typeface="Arial"/>
              </a:rPr>
              <a:t>Wi-Fi</a:t>
            </a:r>
            <a:r>
              <a:rPr lang="zh-TW" altLang="en-US" sz="1100" b="0" i="0" u="none" strike="noStrike" cap="none" dirty="0" smtClean="0">
                <a:solidFill>
                  <a:srgbClr val="000000"/>
                </a:solidFill>
                <a:effectLst/>
                <a:latin typeface="Arial"/>
                <a:ea typeface="Arial"/>
                <a:cs typeface="Arial"/>
                <a:sym typeface="Arial"/>
              </a:rPr>
              <a:t>般，任何人都能自行設置基地台（</a:t>
            </a:r>
            <a:r>
              <a:rPr lang="en-US" altLang="zh-TW" sz="1100" b="0" i="0" u="none" strike="noStrike" cap="none" dirty="0" smtClean="0">
                <a:solidFill>
                  <a:srgbClr val="000000"/>
                </a:solidFill>
                <a:effectLst/>
                <a:latin typeface="Arial"/>
                <a:ea typeface="Arial"/>
                <a:cs typeface="Arial"/>
                <a:sym typeface="Arial"/>
              </a:rPr>
              <a:t>Wi-Fi access point</a:t>
            </a:r>
            <a:r>
              <a:rPr lang="zh-TW" altLang="en-US" sz="1100" b="0" i="0" u="none" strike="noStrike" cap="none" dirty="0" smtClean="0">
                <a:solidFill>
                  <a:srgbClr val="000000"/>
                </a:solidFill>
                <a:effectLst/>
                <a:latin typeface="Arial"/>
                <a:ea typeface="Arial"/>
                <a:cs typeface="Arial"/>
                <a:sym typeface="Arial"/>
              </a:rPr>
              <a:t>）來建置網路環境的模式。</a:t>
            </a:r>
          </a:p>
          <a:p>
            <a:pPr marL="139700" indent="0">
              <a:buNone/>
            </a:pPr>
            <a:r>
              <a:rPr lang="zh-TW" altLang="en-US" sz="1100" b="0" i="0" u="none" strike="noStrike" cap="none" dirty="0" smtClean="0">
                <a:solidFill>
                  <a:srgbClr val="000000"/>
                </a:solidFill>
                <a:effectLst/>
                <a:latin typeface="Arial"/>
                <a:ea typeface="Arial"/>
                <a:cs typeface="Arial"/>
                <a:sym typeface="Arial"/>
              </a:rPr>
              <a:t>雖然</a:t>
            </a:r>
            <a:r>
              <a:rPr lang="en-US" altLang="zh-TW" sz="1100" b="0" i="0" u="none" strike="noStrike" cap="none" dirty="0" err="1" smtClean="0">
                <a:solidFill>
                  <a:srgbClr val="000000"/>
                </a:solidFill>
                <a:effectLst/>
                <a:latin typeface="Arial"/>
                <a:ea typeface="Arial"/>
                <a:cs typeface="Arial"/>
                <a:sym typeface="Arial"/>
              </a:rPr>
              <a:t>LoRa</a:t>
            </a:r>
            <a:r>
              <a:rPr lang="zh-TW" altLang="en-US" sz="1100" b="0" i="0" u="none" strike="noStrike" cap="none" dirty="0" smtClean="0">
                <a:solidFill>
                  <a:srgbClr val="000000"/>
                </a:solidFill>
                <a:effectLst/>
                <a:latin typeface="Arial"/>
                <a:ea typeface="Arial"/>
                <a:cs typeface="Arial"/>
                <a:sym typeface="Arial"/>
              </a:rPr>
              <a:t>的傳輸距離沒有</a:t>
            </a:r>
            <a:r>
              <a:rPr lang="en-US" altLang="zh-TW" sz="1100" b="0" i="0" u="none" strike="noStrike" cap="none" dirty="0" smtClean="0">
                <a:solidFill>
                  <a:srgbClr val="000000"/>
                </a:solidFill>
                <a:effectLst/>
                <a:latin typeface="Arial"/>
                <a:ea typeface="Arial"/>
                <a:cs typeface="Arial"/>
                <a:sym typeface="Arial"/>
              </a:rPr>
              <a:t>SIGFOX</a:t>
            </a:r>
            <a:r>
              <a:rPr lang="zh-TW" altLang="en-US" sz="1100" b="0" i="0" u="none" strike="noStrike" cap="none" dirty="0" smtClean="0">
                <a:solidFill>
                  <a:srgbClr val="000000"/>
                </a:solidFill>
                <a:effectLst/>
                <a:latin typeface="Arial"/>
                <a:ea typeface="Arial"/>
                <a:cs typeface="Arial"/>
                <a:sym typeface="Arial"/>
              </a:rPr>
              <a:t>遠，但因其具有較高的傳輸頻寬，且在數據傳輸上更具彈性，除了能像</a:t>
            </a:r>
            <a:r>
              <a:rPr lang="en-US" altLang="zh-TW" sz="1100" b="0" i="0" u="none" strike="noStrike" cap="none" dirty="0" smtClean="0">
                <a:solidFill>
                  <a:srgbClr val="000000"/>
                </a:solidFill>
                <a:effectLst/>
                <a:latin typeface="Arial"/>
                <a:ea typeface="Arial"/>
                <a:cs typeface="Arial"/>
                <a:sym typeface="Arial"/>
              </a:rPr>
              <a:t>SIGFOX</a:t>
            </a:r>
            <a:r>
              <a:rPr lang="zh-TW" altLang="en-US" sz="1100" b="0" i="0" u="none" strike="noStrike" cap="none" dirty="0" smtClean="0">
                <a:solidFill>
                  <a:srgbClr val="000000"/>
                </a:solidFill>
                <a:effectLst/>
                <a:latin typeface="Arial"/>
                <a:ea typeface="Arial"/>
                <a:cs typeface="Arial"/>
                <a:sym typeface="Arial"/>
              </a:rPr>
              <a:t>進行單向傳輸的省電通訊外，亦可執行一定程度的數據交換，因此特別適合用在智慧工廠應用上。</a:t>
            </a:r>
            <a:endParaRPr lang="en-US" altLang="zh-TW" sz="1100" b="0" i="0" u="none" strike="noStrike" cap="none" dirty="0" smtClean="0">
              <a:solidFill>
                <a:srgbClr val="000000"/>
              </a:solidFill>
              <a:effectLst/>
              <a:latin typeface="Arial"/>
              <a:ea typeface="Arial"/>
              <a:cs typeface="Arial"/>
              <a:sym typeface="Arial"/>
            </a:endParaRPr>
          </a:p>
          <a:p>
            <a:pPr marL="139700" indent="0">
              <a:buNone/>
            </a:pPr>
            <a:endParaRPr lang="en-US" altLang="zh-TW" sz="1100" b="0" i="0" u="none" strike="noStrike" cap="none" dirty="0" smtClean="0">
              <a:solidFill>
                <a:srgbClr val="000000"/>
              </a:solidFill>
              <a:effectLst/>
              <a:latin typeface="Arial"/>
              <a:cs typeface="Arial"/>
              <a:sym typeface="Arial"/>
            </a:endParaRPr>
          </a:p>
          <a:p>
            <a:pPr marL="139700" marR="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sz="1100" b="0" i="0" u="none" strike="noStrike" cap="none" dirty="0" smtClean="0">
                <a:solidFill>
                  <a:srgbClr val="000000"/>
                </a:solidFill>
                <a:effectLst/>
                <a:latin typeface="Arial"/>
                <a:ea typeface="Arial"/>
                <a:cs typeface="Arial"/>
                <a:sym typeface="Arial"/>
              </a:rPr>
              <a:t>資料來源</a:t>
            </a:r>
            <a:r>
              <a:rPr lang="en-US" altLang="zh-TW" sz="1100" b="0" i="0" u="none" strike="noStrike" cap="none" dirty="0" smtClean="0">
                <a:solidFill>
                  <a:srgbClr val="000000"/>
                </a:solidFill>
                <a:effectLst/>
                <a:latin typeface="Arial"/>
                <a:ea typeface="Arial"/>
                <a:cs typeface="Arial"/>
                <a:sym typeface="Arial"/>
              </a:rPr>
              <a:t>:https://meethub.bnext.com.tw/talk/%E8%90%AC%E7%89%A9%E8%81%AF%E7%B6%B2%EF%BC%8C%E6%B7%BA%E8%AB%87iot%E4%BD%8E%E5%8A%9F%E8%80%97%E5%BB%A3%E5%9F%9F%E7%B6%B2%E8%B7%AF%E8%B6%A8%E5%8B%A2%EF%BC%9Alora%E3%80%81sigfox%E3%80%81nb-iot%EF%BD%9C/</a:t>
            </a:r>
          </a:p>
          <a:p>
            <a:pPr marL="139700" indent="0">
              <a:buNone/>
            </a:pPr>
            <a:endParaRPr lang="en-US" altLang="zh-TW" sz="1100" b="0" i="0" u="none" strike="noStrike" cap="none" dirty="0" smtClean="0">
              <a:solidFill>
                <a:srgbClr val="000000"/>
              </a:solidFill>
              <a:effectLst/>
              <a:latin typeface="Arial"/>
              <a:cs typeface="Arial"/>
              <a:sym typeface="Arial"/>
            </a:endParaRPr>
          </a:p>
          <a:p>
            <a:pPr marL="139700" indent="0">
              <a:buNone/>
            </a:pPr>
            <a:endParaRPr lang="zh-TW" altLang="en-US" dirty="0"/>
          </a:p>
        </p:txBody>
      </p:sp>
    </p:spTree>
    <p:extLst>
      <p:ext uri="{BB962C8B-B14F-4D97-AF65-F5344CB8AC3E}">
        <p14:creationId xmlns:p14="http://schemas.microsoft.com/office/powerpoint/2010/main" val="1685458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1700185" y="1360350"/>
            <a:ext cx="5807400" cy="1546500"/>
          </a:xfrm>
          <a:prstGeom prst="rect">
            <a:avLst/>
          </a:prstGeom>
        </p:spPr>
        <p:txBody>
          <a:bodyPr spcFirstLastPara="1" wrap="square" lIns="91425" tIns="91425" rIns="91425" bIns="91425" anchor="t" anchorCtr="0"/>
          <a:lstStyle>
            <a:lvl1pPr lvl="0">
              <a:spcBef>
                <a:spcPts val="0"/>
              </a:spcBef>
              <a:spcAft>
                <a:spcPts val="0"/>
              </a:spcAft>
              <a:buClr>
                <a:srgbClr val="0091EA"/>
              </a:buClr>
              <a:buSzPts val="6000"/>
              <a:buNone/>
              <a:defRPr sz="5400" b="1">
                <a:solidFill>
                  <a:srgbClr val="0091EA"/>
                </a:solidFill>
              </a:defRPr>
            </a:lvl1pPr>
            <a:lvl2pPr lvl="1">
              <a:spcBef>
                <a:spcPts val="0"/>
              </a:spcBef>
              <a:spcAft>
                <a:spcPts val="0"/>
              </a:spcAft>
              <a:buClr>
                <a:srgbClr val="0091EA"/>
              </a:buClr>
              <a:buSzPts val="6000"/>
              <a:buNone/>
              <a:defRPr sz="6000" b="1">
                <a:solidFill>
                  <a:srgbClr val="0091EA"/>
                </a:solidFill>
              </a:defRPr>
            </a:lvl2pPr>
            <a:lvl3pPr lvl="2">
              <a:spcBef>
                <a:spcPts val="0"/>
              </a:spcBef>
              <a:spcAft>
                <a:spcPts val="0"/>
              </a:spcAft>
              <a:buClr>
                <a:srgbClr val="0091EA"/>
              </a:buClr>
              <a:buSzPts val="6000"/>
              <a:buNone/>
              <a:defRPr sz="6000" b="1">
                <a:solidFill>
                  <a:srgbClr val="0091EA"/>
                </a:solidFill>
              </a:defRPr>
            </a:lvl3pPr>
            <a:lvl4pPr lvl="3">
              <a:spcBef>
                <a:spcPts val="0"/>
              </a:spcBef>
              <a:spcAft>
                <a:spcPts val="0"/>
              </a:spcAft>
              <a:buClr>
                <a:srgbClr val="0091EA"/>
              </a:buClr>
              <a:buSzPts val="6000"/>
              <a:buNone/>
              <a:defRPr sz="6000" b="1">
                <a:solidFill>
                  <a:srgbClr val="0091EA"/>
                </a:solidFill>
              </a:defRPr>
            </a:lvl4pPr>
            <a:lvl5pPr lvl="4">
              <a:spcBef>
                <a:spcPts val="0"/>
              </a:spcBef>
              <a:spcAft>
                <a:spcPts val="0"/>
              </a:spcAft>
              <a:buClr>
                <a:srgbClr val="0091EA"/>
              </a:buClr>
              <a:buSzPts val="6000"/>
              <a:buNone/>
              <a:defRPr sz="6000" b="1">
                <a:solidFill>
                  <a:srgbClr val="0091EA"/>
                </a:solidFill>
              </a:defRPr>
            </a:lvl5pPr>
            <a:lvl6pPr lvl="5">
              <a:spcBef>
                <a:spcPts val="0"/>
              </a:spcBef>
              <a:spcAft>
                <a:spcPts val="0"/>
              </a:spcAft>
              <a:buClr>
                <a:srgbClr val="0091EA"/>
              </a:buClr>
              <a:buSzPts val="6000"/>
              <a:buNone/>
              <a:defRPr sz="6000" b="1">
                <a:solidFill>
                  <a:srgbClr val="0091EA"/>
                </a:solidFill>
              </a:defRPr>
            </a:lvl6pPr>
            <a:lvl7pPr lvl="6">
              <a:spcBef>
                <a:spcPts val="0"/>
              </a:spcBef>
              <a:spcAft>
                <a:spcPts val="0"/>
              </a:spcAft>
              <a:buClr>
                <a:srgbClr val="0091EA"/>
              </a:buClr>
              <a:buSzPts val="6000"/>
              <a:buNone/>
              <a:defRPr sz="6000" b="1">
                <a:solidFill>
                  <a:srgbClr val="0091EA"/>
                </a:solidFill>
              </a:defRPr>
            </a:lvl7pPr>
            <a:lvl8pPr lvl="7">
              <a:spcBef>
                <a:spcPts val="0"/>
              </a:spcBef>
              <a:spcAft>
                <a:spcPts val="0"/>
              </a:spcAft>
              <a:buClr>
                <a:srgbClr val="0091EA"/>
              </a:buClr>
              <a:buSzPts val="6000"/>
              <a:buNone/>
              <a:defRPr sz="6000" b="1">
                <a:solidFill>
                  <a:srgbClr val="0091EA"/>
                </a:solidFill>
              </a:defRPr>
            </a:lvl8pPr>
            <a:lvl9pPr lvl="8">
              <a:spcBef>
                <a:spcPts val="0"/>
              </a:spcBef>
              <a:spcAft>
                <a:spcPts val="0"/>
              </a:spcAft>
              <a:buClr>
                <a:srgbClr val="0091EA"/>
              </a:buClr>
              <a:buSzPts val="6000"/>
              <a:buNone/>
              <a:defRPr sz="6000" b="1">
                <a:solidFill>
                  <a:srgbClr val="0091EA"/>
                </a:solidFill>
              </a:defRPr>
            </a:lvl9pPr>
          </a:lstStyle>
          <a:p>
            <a:endParaRPr dirty="0"/>
          </a:p>
        </p:txBody>
      </p:sp>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Shape 27"/>
          <p:cNvSpPr txBox="1">
            <a:spLocks noGrp="1"/>
          </p:cNvSpPr>
          <p:nvPr>
            <p:ph type="ctrTitle"/>
          </p:nvPr>
        </p:nvSpPr>
        <p:spPr>
          <a:xfrm>
            <a:off x="1546025" y="2034925"/>
            <a:ext cx="5832600" cy="1546500"/>
          </a:xfrm>
          <a:prstGeom prst="rect">
            <a:avLst/>
          </a:prstGeom>
        </p:spPr>
        <p:txBody>
          <a:bodyPr spcFirstLastPara="1" wrap="square" lIns="91425" tIns="91425" rIns="91425" bIns="91425" anchor="b" anchorCtr="0"/>
          <a:lstStyle>
            <a:lvl1pPr lvl="0" rtl="0">
              <a:spcBef>
                <a:spcPts val="0"/>
              </a:spcBef>
              <a:spcAft>
                <a:spcPts val="0"/>
              </a:spcAft>
              <a:buSzPts val="4800"/>
              <a:buNone/>
              <a:defRPr sz="4800" b="1"/>
            </a:lvl1pPr>
            <a:lvl2pPr lvl="1" rtl="0">
              <a:spcBef>
                <a:spcPts val="0"/>
              </a:spcBef>
              <a:spcAft>
                <a:spcPts val="0"/>
              </a:spcAft>
              <a:buSzPts val="4800"/>
              <a:buNone/>
              <a:defRPr sz="4800" b="1"/>
            </a:lvl2pPr>
            <a:lvl3pPr lvl="2" rtl="0">
              <a:spcBef>
                <a:spcPts val="0"/>
              </a:spcBef>
              <a:spcAft>
                <a:spcPts val="0"/>
              </a:spcAft>
              <a:buSzPts val="4800"/>
              <a:buNone/>
              <a:defRPr sz="4800" b="1"/>
            </a:lvl3pPr>
            <a:lvl4pPr lvl="3" rtl="0">
              <a:spcBef>
                <a:spcPts val="0"/>
              </a:spcBef>
              <a:spcAft>
                <a:spcPts val="0"/>
              </a:spcAft>
              <a:buSzPts val="4800"/>
              <a:buNone/>
              <a:defRPr sz="4800" b="1"/>
            </a:lvl4pPr>
            <a:lvl5pPr lvl="4" rtl="0">
              <a:spcBef>
                <a:spcPts val="0"/>
              </a:spcBef>
              <a:spcAft>
                <a:spcPts val="0"/>
              </a:spcAft>
              <a:buSzPts val="4800"/>
              <a:buNone/>
              <a:defRPr sz="4800" b="1"/>
            </a:lvl5pPr>
            <a:lvl6pPr lvl="5" rtl="0">
              <a:spcBef>
                <a:spcPts val="0"/>
              </a:spcBef>
              <a:spcAft>
                <a:spcPts val="0"/>
              </a:spcAft>
              <a:buSzPts val="4800"/>
              <a:buNone/>
              <a:defRPr sz="4800" b="1"/>
            </a:lvl6pPr>
            <a:lvl7pPr lvl="6" rtl="0">
              <a:spcBef>
                <a:spcPts val="0"/>
              </a:spcBef>
              <a:spcAft>
                <a:spcPts val="0"/>
              </a:spcAft>
              <a:buSzPts val="4800"/>
              <a:buNone/>
              <a:defRPr sz="4800" b="1"/>
            </a:lvl7pPr>
            <a:lvl8pPr lvl="7" rtl="0">
              <a:spcBef>
                <a:spcPts val="0"/>
              </a:spcBef>
              <a:spcAft>
                <a:spcPts val="0"/>
              </a:spcAft>
              <a:buSzPts val="4800"/>
              <a:buNone/>
              <a:defRPr sz="4800" b="1"/>
            </a:lvl8pPr>
            <a:lvl9pPr lvl="8" rtl="0">
              <a:spcBef>
                <a:spcPts val="0"/>
              </a:spcBef>
              <a:spcAft>
                <a:spcPts val="0"/>
              </a:spcAft>
              <a:buSzPts val="4800"/>
              <a:buNone/>
              <a:defRPr sz="4800" b="1"/>
            </a:lvl9pPr>
          </a:lstStyle>
          <a:p>
            <a:endParaRPr/>
          </a:p>
        </p:txBody>
      </p:sp>
      <p:sp>
        <p:nvSpPr>
          <p:cNvPr id="28" name="Shape 28"/>
          <p:cNvSpPr txBox="1">
            <a:spLocks noGrp="1"/>
          </p:cNvSpPr>
          <p:nvPr>
            <p:ph type="subTitle" idx="1"/>
          </p:nvPr>
        </p:nvSpPr>
        <p:spPr>
          <a:xfrm>
            <a:off x="1546025" y="3710548"/>
            <a:ext cx="5832600" cy="1046400"/>
          </a:xfrm>
          <a:prstGeom prst="rect">
            <a:avLst/>
          </a:prstGeom>
        </p:spPr>
        <p:txBody>
          <a:bodyPr spcFirstLastPara="1" wrap="square" lIns="91425" tIns="91425" rIns="91425" bIns="91425" anchor="t" anchorCtr="0"/>
          <a:lstStyle>
            <a:lvl1pPr lvl="0" rtl="0">
              <a:spcBef>
                <a:spcPts val="0"/>
              </a:spcBef>
              <a:spcAft>
                <a:spcPts val="0"/>
              </a:spcAft>
              <a:buClr>
                <a:srgbClr val="607D8B"/>
              </a:buClr>
              <a:buSzPts val="3000"/>
              <a:buNone/>
              <a:defRPr>
                <a:solidFill>
                  <a:srgbClr val="607D8B"/>
                </a:solidFill>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a:endParaRPr/>
          </a:p>
        </p:txBody>
      </p:sp>
      <p:sp>
        <p:nvSpPr>
          <p:cNvPr id="2" name="頁尾版面配置區 1"/>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a:t>
            </a:fld>
            <a:endParaRPr lang="zh-TW" altLang="en-US" dirty="0" smtClean="0">
              <a:solidFill>
                <a:srgbClr val="0091EA"/>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786150" y="410826"/>
            <a:ext cx="7571700" cy="936900"/>
          </a:xfrm>
          <a:prstGeom prst="rect">
            <a:avLst/>
          </a:prstGeom>
        </p:spPr>
        <p:txBody>
          <a:bodyPr spcFirstLastPara="1" wrap="square" lIns="91425" tIns="91425" rIns="91425" bIns="91425" anchor="b" anchorCtr="0"/>
          <a:lstStyle>
            <a:lvl1pPr lvl="0">
              <a:spcBef>
                <a:spcPts val="0"/>
              </a:spcBef>
              <a:spcAft>
                <a:spcPts val="0"/>
              </a:spcAft>
              <a:buSzPts val="2000"/>
              <a:buNone/>
              <a:defRPr sz="40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Shape 42"/>
          <p:cNvSpPr txBox="1">
            <a:spLocks noGrp="1"/>
          </p:cNvSpPr>
          <p:nvPr>
            <p:ph type="body" idx="1"/>
          </p:nvPr>
        </p:nvSpPr>
        <p:spPr>
          <a:xfrm>
            <a:off x="786150" y="1682267"/>
            <a:ext cx="7571700" cy="47649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dirty="0"/>
          </a:p>
        </p:txBody>
      </p:sp>
      <p:sp>
        <p:nvSpPr>
          <p:cNvPr id="2" name="頁尾版面配置區 1"/>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a:t>
            </a:fld>
            <a:endParaRPr lang="zh-TW" altLang="en-US" dirty="0" smtClean="0">
              <a:solidFill>
                <a:srgbClr val="0091EA"/>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786150" y="410826"/>
            <a:ext cx="7571700" cy="936900"/>
          </a:xfrm>
          <a:prstGeom prst="rect">
            <a:avLst/>
          </a:prstGeom>
        </p:spPr>
        <p:txBody>
          <a:bodyPr spcFirstLastPara="1" wrap="square" lIns="91425" tIns="91425" rIns="91425" bIns="91425" anchor="b" anchorCtr="0"/>
          <a:lstStyle>
            <a:lvl1pPr lvl="0">
              <a:spcBef>
                <a:spcPts val="0"/>
              </a:spcBef>
              <a:spcAft>
                <a:spcPts val="0"/>
              </a:spcAft>
              <a:buSzPts val="2000"/>
              <a:buNone/>
              <a:defRPr sz="40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Shape 46"/>
          <p:cNvSpPr txBox="1">
            <a:spLocks noGrp="1"/>
          </p:cNvSpPr>
          <p:nvPr>
            <p:ph type="body" idx="1"/>
          </p:nvPr>
        </p:nvSpPr>
        <p:spPr>
          <a:xfrm>
            <a:off x="786137" y="1600200"/>
            <a:ext cx="3675300" cy="4967700"/>
          </a:xfrm>
          <a:prstGeom prst="rect">
            <a:avLst/>
          </a:prstGeom>
        </p:spPr>
        <p:txBody>
          <a:bodyPr spcFirstLastPara="1" wrap="square" lIns="91425" tIns="91425" rIns="91425" bIns="91425" anchor="t" anchorCtr="0"/>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47" name="Shape 47"/>
          <p:cNvSpPr txBox="1">
            <a:spLocks noGrp="1"/>
          </p:cNvSpPr>
          <p:nvPr>
            <p:ph type="body" idx="2"/>
          </p:nvPr>
        </p:nvSpPr>
        <p:spPr>
          <a:xfrm>
            <a:off x="4682659" y="1600200"/>
            <a:ext cx="3675300" cy="4967700"/>
          </a:xfrm>
          <a:prstGeom prst="rect">
            <a:avLst/>
          </a:prstGeom>
        </p:spPr>
        <p:txBody>
          <a:bodyPr spcFirstLastPara="1" wrap="square" lIns="91425" tIns="91425" rIns="91425" bIns="91425" anchor="t" anchorCtr="0"/>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2" name="頁尾版面配置區 1"/>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a:t>
            </a:fld>
            <a:endParaRPr lang="zh-TW" altLang="en-US" dirty="0" smtClean="0">
              <a:solidFill>
                <a:srgbClr val="0091EA"/>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786150" y="410826"/>
            <a:ext cx="7571700" cy="936900"/>
          </a:xfrm>
          <a:prstGeom prst="rect">
            <a:avLst/>
          </a:prstGeom>
        </p:spPr>
        <p:txBody>
          <a:bodyPr spcFirstLastPara="1" wrap="square" lIns="91425" tIns="91425" rIns="91425" bIns="91425" anchor="b" anchorCtr="0"/>
          <a:lstStyle>
            <a:lvl1pPr lvl="0">
              <a:spcBef>
                <a:spcPts val="0"/>
              </a:spcBef>
              <a:spcAft>
                <a:spcPts val="0"/>
              </a:spcAft>
              <a:buSzPts val="2000"/>
              <a:buNone/>
              <a:defRPr sz="40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 name="頁尾版面配置區 1"/>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a:t>
            </a:fld>
            <a:endParaRPr lang="zh-TW" altLang="en-US" dirty="0" smtClean="0">
              <a:solidFill>
                <a:srgbClr val="0091EA"/>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2" name="頁尾版面配置區 1"/>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a:t>
            </a:fld>
            <a:endParaRPr lang="zh-TW" altLang="en-US" dirty="0" smtClean="0">
              <a:solidFill>
                <a:srgbClr val="0091EA"/>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complete pattern">
  <p:cSld name="BLANK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Shape 64"/>
          <p:cNvSpPr/>
          <p:nvPr userDrawn="1"/>
        </p:nvSpPr>
        <p:spPr>
          <a:xfrm>
            <a:off x="-26550" y="-19800"/>
            <a:ext cx="9197100" cy="6897600"/>
          </a:xfrm>
          <a:prstGeom prst="rect">
            <a:avLst/>
          </a:prstGeom>
          <a:solidFill>
            <a:srgbClr val="CFD8DC">
              <a:alpha val="4923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 name="頁尾版面配置區 1"/>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a:t>
            </a:fld>
            <a:endParaRPr lang="zh-TW" altLang="en-US" dirty="0" smtClean="0">
              <a:solidFill>
                <a:srgbClr val="0091EA"/>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a:t>
            </a:fld>
            <a:endParaRPr lang="zh-TW" altLang="en-US" dirty="0" smtClean="0">
              <a:solidFill>
                <a:srgbClr val="0091EA"/>
              </a:solidFill>
            </a:endParaRPr>
          </a:p>
        </p:txBody>
      </p:sp>
    </p:spTree>
    <p:extLst>
      <p:ext uri="{BB962C8B-B14F-4D97-AF65-F5344CB8AC3E}">
        <p14:creationId xmlns:p14="http://schemas.microsoft.com/office/powerpoint/2010/main" val="2309688529"/>
      </p:ext>
    </p:extLst>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DCE0AE0E-1717-4073-8ED4-F580D68D123B}" type="datetimeFigureOut">
              <a:rPr lang="zh-TW" altLang="en-US" smtClean="0"/>
              <a:t>2019/4/8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9CEAAFB-3FCD-4B07-BADE-4D0B1B67AF88}" type="slidenum">
              <a:rPr lang="zh-TW" altLang="en-US" smtClean="0"/>
              <a:t>‹#›</a:t>
            </a:fld>
            <a:endParaRPr lang="zh-TW" altLang="en-US"/>
          </a:p>
        </p:txBody>
      </p:sp>
    </p:spTree>
    <p:extLst>
      <p:ext uri="{BB962C8B-B14F-4D97-AF65-F5344CB8AC3E}">
        <p14:creationId xmlns:p14="http://schemas.microsoft.com/office/powerpoint/2010/main" val="1841977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786150" y="437720"/>
            <a:ext cx="7571700" cy="9369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1pPr>
            <a:lvl2pPr lvl="1">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a:endParaRPr dirty="0"/>
          </a:p>
        </p:txBody>
      </p:sp>
      <p:sp>
        <p:nvSpPr>
          <p:cNvPr id="7" name="Shape 7"/>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marL="914400" lvl="1" indent="-3810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marL="1371600" lvl="2" indent="-3810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marL="1828800" lvl="3"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marL="2286000" lvl="4"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marL="2743200" lvl="5"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marL="3200400" lvl="6"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marL="3657600" lvl="7"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marL="4114800" lvl="8"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a:endParaRPr dirty="0"/>
          </a:p>
        </p:txBody>
      </p:sp>
      <p:sp>
        <p:nvSpPr>
          <p:cNvPr id="3" name="頁尾版面配置區 2"/>
          <p:cNvSpPr>
            <a:spLocks noGrp="1"/>
          </p:cNvSpPr>
          <p:nvPr>
            <p:ph type="ftr" sz="quarter" idx="3"/>
          </p:nvPr>
        </p:nvSpPr>
        <p:spPr>
          <a:xfrm>
            <a:off x="156883" y="6492875"/>
            <a:ext cx="8830234" cy="365125"/>
          </a:xfrm>
          <a:prstGeom prst="rect">
            <a:avLst/>
          </a:prstGeom>
        </p:spPr>
        <p:txBody>
          <a:bodyPr vert="horz" lIns="91440" tIns="45720" rIns="91440" bIns="45720" rtlCol="0" anchor="ctr"/>
          <a:lstStyle>
            <a:lvl1pPr algn="ctr">
              <a:defRPr sz="1200">
                <a:solidFill>
                  <a:schemeClr val="tx1">
                    <a:tint val="75000"/>
                  </a:schemeClr>
                </a:solidFill>
                <a:latin typeface="+mj-ea"/>
                <a:ea typeface="+mj-ea"/>
              </a:defRPr>
            </a:lvl1pPr>
          </a:lstStyle>
          <a:p>
            <a:pPr algn="l"/>
            <a:r>
              <a:rPr lang="en-US" altLang="zh-TW" sz="1000" dirty="0" smtClean="0">
                <a:solidFill>
                  <a:srgbClr val="0091EA"/>
                </a:solidFill>
              </a:rPr>
              <a:t>106</a:t>
            </a:r>
            <a:r>
              <a:rPr lang="zh-TW" altLang="en-US" sz="1000" dirty="0" smtClean="0">
                <a:solidFill>
                  <a:srgbClr val="0091EA"/>
                </a:solidFill>
              </a:rPr>
              <a:t>年度教育部「延續典範科技大學推動產學合作」計畫</a:t>
            </a:r>
            <a:endParaRPr lang="en-US" altLang="zh-TW" sz="1000" dirty="0" smtClean="0">
              <a:solidFill>
                <a:srgbClr val="0091EA"/>
              </a:solidFill>
            </a:endParaRPr>
          </a:p>
          <a:p>
            <a:pPr algn="l"/>
            <a:r>
              <a:rPr lang="zh-TW" altLang="en-US" sz="1000" dirty="0" smtClean="0">
                <a:solidFill>
                  <a:srgbClr val="0091EA"/>
                </a:solidFill>
              </a:rPr>
              <a:t>智慧物聯網高階研發人才培育實驗室</a:t>
            </a:r>
            <a:r>
              <a:rPr lang="zh-TW" altLang="en-US" sz="1000" b="1" dirty="0" smtClean="0">
                <a:solidFill>
                  <a:srgbClr val="0091EA"/>
                </a:solidFill>
              </a:rPr>
              <a:t>「新一代網路技術」課程</a:t>
            </a:r>
            <a:r>
              <a:rPr lang="zh-TW" altLang="en-US" b="1" dirty="0" smtClean="0">
                <a:solidFill>
                  <a:srgbClr val="0091EA"/>
                </a:solidFill>
              </a:rPr>
              <a:t>	</a:t>
            </a:r>
            <a:r>
              <a:rPr lang="zh-TW" altLang="en-US" dirty="0" smtClean="0"/>
              <a:t>				</a:t>
            </a:r>
            <a:r>
              <a:rPr lang="en-US" altLang="zh-TW" dirty="0" smtClean="0"/>
              <a:t>	</a:t>
            </a:r>
            <a:fld id="{00000000-1234-1234-1234-123412341234}" type="slidenum">
              <a:rPr lang="en-US" altLang="zh-TW" smtClean="0">
                <a:solidFill>
                  <a:srgbClr val="0091EA"/>
                </a:solidFill>
              </a:rPr>
              <a:pPr algn="l"/>
              <a:t>‹#›</a:t>
            </a:fld>
            <a:endParaRPr lang="zh-TW" altLang="en-US" dirty="0" smtClean="0">
              <a:solidFill>
                <a:srgbClr val="0091EA"/>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6" r:id="rId6"/>
    <p:sldLayoutId id="2147483657" r:id="rId7"/>
    <p:sldLayoutId id="2147483659" r:id="rId8"/>
    <p:sldLayoutId id="2147483660" r:id="rId9"/>
  </p:sldLayoutIdLst>
  <p:transition>
    <p:fade thruBlk="1"/>
  </p:transition>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00" b="0" i="0" u="none" strike="noStrike" cap="none">
          <a:solidFill>
            <a:srgbClr val="000000"/>
          </a:solidFill>
          <a:latin typeface="標楷體" panose="03000509000000000000" pitchFamily="65" charset="-120"/>
          <a:ea typeface="標楷體" panose="03000509000000000000" pitchFamily="65"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2.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photo.blog.sina.com.cn/showpic.html#blogid=4e3034900102veab&amp;url=http://album.sina.com.cn/pic/001qM6qIgy6PioToTkD8b" TargetMode="External"/><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32.jpe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hyperlink" Target="https://www.youtube.com/watch?v=XBb481RNqGw" TargetMode="External"/><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8" Type="http://schemas.openxmlformats.org/officeDocument/2006/relationships/hyperlink" Target="https://kknews.cc/zh-tw/tech/gqog848.html" TargetMode="External"/><Relationship Id="rId3" Type="http://schemas.openxmlformats.org/officeDocument/2006/relationships/hyperlink" Target="https://www.lora-alliance.org/portals/0/documents/whitepapers/LoRaWAN101.pdf" TargetMode="External"/><Relationship Id="rId7" Type="http://schemas.openxmlformats.org/officeDocument/2006/relationships/hyperlink" Target="https://dahetalk.com/2018/01/28/%E8%90%AC%E7%89%A9%E8%81%AF%E7%B6%B2%EF%BC%8C%E6%B7%BA%E8%AB%87iot%E4%BD%8E%E5%8A%9F%E8%80%97%E5%BB%A3%E5%9F%9F%E7%B6%B2%E8%B7%AF%E8%B6%A8%E5%8B%A2%EF%BC%9Alora%E3%80%81sigfox%E3%80%81nb-iot%EF%BD%9C/"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hyperlink" Target="http://www.2cm.com.tw/markettrend_content.asp?sn=1710130006" TargetMode="External"/><Relationship Id="rId11" Type="http://schemas.openxmlformats.org/officeDocument/2006/relationships/hyperlink" Target="https://www.ithome.com.tw/news/114625" TargetMode="External"/><Relationship Id="rId5" Type="http://schemas.openxmlformats.org/officeDocument/2006/relationships/hyperlink" Target="https://read01.com/zh-tw/BE2703.html#.W3rSLugzbIU" TargetMode="External"/><Relationship Id="rId10" Type="http://schemas.openxmlformats.org/officeDocument/2006/relationships/hyperlink" Target="https://3smarket-info.blogspot.com/2017/07/edge-computing.html" TargetMode="External"/><Relationship Id="rId4" Type="http://schemas.openxmlformats.org/officeDocument/2006/relationships/hyperlink" Target="https://read01.com/ja0PP0.html" TargetMode="External"/><Relationship Id="rId9" Type="http://schemas.openxmlformats.org/officeDocument/2006/relationships/hyperlink" Target="http://www.2cm.com.tw/technologyshow_content.asp?sn=1607200009"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ctrTitle"/>
          </p:nvPr>
        </p:nvSpPr>
        <p:spPr>
          <a:xfrm>
            <a:off x="793103" y="1658930"/>
            <a:ext cx="7912358" cy="2465201"/>
          </a:xfrm>
          <a:prstGeom prst="rect">
            <a:avLst/>
          </a:prstGeom>
        </p:spPr>
        <p:txBody>
          <a:bodyPr spcFirstLastPara="1" wrap="square" lIns="91425" tIns="91425" rIns="91425" bIns="91425" anchor="t" anchorCtr="0">
            <a:noAutofit/>
          </a:bodyPr>
          <a:lstStyle/>
          <a:p>
            <a:pPr algn="ctr"/>
            <a:r>
              <a:rPr lang="en-US" altLang="zh-TW" sz="8800" dirty="0" err="1" smtClean="0">
                <a:latin typeface="+mj-ea"/>
                <a:ea typeface="+mj-ea"/>
              </a:rPr>
              <a:t>IoT</a:t>
            </a:r>
            <a:r>
              <a:rPr lang="zh-TW" altLang="en-US" sz="8800" dirty="0" smtClean="0">
                <a:latin typeface="+mj-ea"/>
                <a:ea typeface="+mj-ea"/>
              </a:rPr>
              <a:t> </a:t>
            </a:r>
            <a:r>
              <a:rPr lang="en-US" altLang="zh-TW" sz="6600" dirty="0" smtClean="0">
                <a:latin typeface="+mj-ea"/>
                <a:ea typeface="+mj-ea"/>
              </a:rPr>
              <a:t>(LPWAN)</a:t>
            </a:r>
            <a:r>
              <a:rPr lang="en-US" altLang="zh-TW" dirty="0" smtClean="0">
                <a:latin typeface="+mj-ea"/>
                <a:ea typeface="+mj-ea"/>
              </a:rPr>
              <a:t/>
            </a:r>
            <a:br>
              <a:rPr lang="en-US" altLang="zh-TW" dirty="0" smtClean="0">
                <a:latin typeface="+mj-ea"/>
                <a:ea typeface="+mj-ea"/>
              </a:rPr>
            </a:br>
            <a:r>
              <a:rPr lang="zh-TW" altLang="en-US" dirty="0" smtClean="0">
                <a:latin typeface="+mj-ea"/>
                <a:ea typeface="+mj-ea"/>
              </a:rPr>
              <a:t>低功耗廣域網路</a:t>
            </a:r>
            <a:endParaRPr lang="zh-TW" altLang="zh-TW" dirty="0">
              <a:latin typeface="+mj-ea"/>
              <a:ea typeface="+mj-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頁尾版面配置區 2"/>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10</a:t>
            </a:fld>
            <a:endParaRPr lang="zh-TW" altLang="en-US" dirty="0" smtClean="0">
              <a:solidFill>
                <a:srgbClr val="0091EA"/>
              </a:solidFill>
            </a:endParaRPr>
          </a:p>
        </p:txBody>
      </p:sp>
      <p:pic>
        <p:nvPicPr>
          <p:cNvPr id="4" name="圖片 3"/>
          <p:cNvPicPr>
            <a:picLocks noChangeAspect="1"/>
          </p:cNvPicPr>
          <p:nvPr/>
        </p:nvPicPr>
        <p:blipFill>
          <a:blip r:embed="rId3"/>
          <a:stretch>
            <a:fillRect/>
          </a:stretch>
        </p:blipFill>
        <p:spPr>
          <a:xfrm>
            <a:off x="1281112" y="1195387"/>
            <a:ext cx="6581775" cy="4467225"/>
          </a:xfrm>
          <a:prstGeom prst="rect">
            <a:avLst/>
          </a:prstGeom>
        </p:spPr>
      </p:pic>
    </p:spTree>
    <p:extLst>
      <p:ext uri="{BB962C8B-B14F-4D97-AF65-F5344CB8AC3E}">
        <p14:creationId xmlns:p14="http://schemas.microsoft.com/office/powerpoint/2010/main" val="1835636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err="1" smtClean="0">
                <a:latin typeface="+mn-ea"/>
                <a:ea typeface="+mn-ea"/>
              </a:rPr>
              <a:t>LoRa</a:t>
            </a:r>
            <a:r>
              <a:rPr lang="zh-TW" altLang="en-US" b="1" dirty="0" smtClean="0">
                <a:latin typeface="+mn-ea"/>
                <a:ea typeface="+mn-ea"/>
              </a:rPr>
              <a:t>服務示意圖</a:t>
            </a:r>
            <a:endParaRPr lang="zh-TW" altLang="en-US" b="1" dirty="0">
              <a:latin typeface="+mn-ea"/>
              <a:ea typeface="+mn-ea"/>
            </a:endParaRPr>
          </a:p>
        </p:txBody>
      </p:sp>
      <p:pic>
        <p:nvPicPr>
          <p:cNvPr id="2050" name="Picture 2" descr="C:\Users\Z.wchen\AppData\Local\LINE\Cache\tmp\15396515437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339" y="1513166"/>
            <a:ext cx="767715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Z.wchen\AppData\Local\LINE\Cache\tmp\153965156647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6382" y="4898960"/>
            <a:ext cx="2124075" cy="4381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749431" y="5444684"/>
            <a:ext cx="7849058" cy="307777"/>
          </a:xfrm>
          <a:prstGeom prst="rect">
            <a:avLst/>
          </a:prstGeom>
        </p:spPr>
        <p:txBody>
          <a:bodyPr wrap="square">
            <a:spAutoFit/>
          </a:bodyPr>
          <a:lstStyle/>
          <a:p>
            <a:r>
              <a:rPr lang="en-US" altLang="zh-TW" b="1" dirty="0" err="1">
                <a:latin typeface="+mn-ea"/>
                <a:ea typeface="+mn-ea"/>
              </a:rPr>
              <a:t>LoRa</a:t>
            </a:r>
            <a:r>
              <a:rPr lang="zh-TW" altLang="en-US" b="1" dirty="0">
                <a:latin typeface="+mn-ea"/>
                <a:ea typeface="+mn-ea"/>
              </a:rPr>
              <a:t>採用如</a:t>
            </a:r>
            <a:r>
              <a:rPr lang="en-US" altLang="zh-TW" b="1" dirty="0">
                <a:latin typeface="+mn-ea"/>
                <a:ea typeface="+mn-ea"/>
              </a:rPr>
              <a:t>Wi-Fi</a:t>
            </a:r>
            <a:r>
              <a:rPr lang="zh-TW" altLang="en-US" b="1" dirty="0">
                <a:latin typeface="+mn-ea"/>
                <a:ea typeface="+mn-ea"/>
              </a:rPr>
              <a:t>般，任何人都能自行設置基地台（</a:t>
            </a:r>
            <a:r>
              <a:rPr lang="en-US" altLang="zh-TW" b="1" dirty="0">
                <a:latin typeface="+mn-ea"/>
                <a:ea typeface="+mn-ea"/>
              </a:rPr>
              <a:t>Wi-Fi access point</a:t>
            </a:r>
            <a:r>
              <a:rPr lang="zh-TW" altLang="en-US" b="1" dirty="0">
                <a:latin typeface="+mn-ea"/>
                <a:ea typeface="+mn-ea"/>
              </a:rPr>
              <a:t>）來建置網路環境的模式</a:t>
            </a:r>
            <a:r>
              <a:rPr lang="zh-TW" altLang="en-US" b="1" dirty="0" smtClean="0">
                <a:latin typeface="+mn-ea"/>
                <a:ea typeface="+mn-ea"/>
              </a:rPr>
              <a:t>。</a:t>
            </a:r>
            <a:endParaRPr lang="zh-TW" altLang="en-US" b="1" dirty="0">
              <a:latin typeface="+mn-ea"/>
              <a:ea typeface="+mn-ea"/>
            </a:endParaRPr>
          </a:p>
        </p:txBody>
      </p:sp>
    </p:spTree>
    <p:extLst>
      <p:ext uri="{BB962C8B-B14F-4D97-AF65-F5344CB8AC3E}">
        <p14:creationId xmlns:p14="http://schemas.microsoft.com/office/powerpoint/2010/main" val="3312728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err="1" smtClean="0">
                <a:latin typeface="+mj-ea"/>
              </a:rPr>
              <a:t>LoRa</a:t>
            </a:r>
            <a:r>
              <a:rPr lang="zh-TW" altLang="en-US" b="1" dirty="0">
                <a:latin typeface="+mj-ea"/>
                <a:ea typeface="+mj-ea"/>
              </a:rPr>
              <a:t>網路結構</a:t>
            </a:r>
          </a:p>
        </p:txBody>
      </p:sp>
      <p:pic>
        <p:nvPicPr>
          <p:cNvPr id="1026" name="Picture 2" descr="20170531_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998" y="1405197"/>
            <a:ext cx="7584928" cy="4076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6882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786137" y="1600200"/>
            <a:ext cx="3675300" cy="4967700"/>
          </a:xfrm>
          <a:prstGeom prst="rect">
            <a:avLst/>
          </a:prstGeom>
        </p:spPr>
        <p:txBody>
          <a:bodyPr spcFirstLastPara="1" wrap="square" lIns="91425" tIns="91425" rIns="91425" bIns="91425" anchor="t" anchorCtr="0">
            <a:noAutofit/>
          </a:bodyPr>
          <a:lstStyle/>
          <a:p>
            <a:pPr marL="0" indent="0">
              <a:buNone/>
            </a:pPr>
            <a:r>
              <a:rPr lang="en-US" altLang="zh-TW" sz="4000" b="1" dirty="0" err="1" smtClean="0">
                <a:latin typeface="微軟正黑體" panose="020B0604030504040204" pitchFamily="34" charset="-120"/>
                <a:ea typeface="微軟正黑體" panose="020B0604030504040204" pitchFamily="34" charset="-120"/>
              </a:rPr>
              <a:t>LoRa</a:t>
            </a:r>
            <a:r>
              <a:rPr lang="zh-TW" altLang="en-US" sz="2400" b="1" dirty="0">
                <a:latin typeface="微軟正黑體" panose="020B0604030504040204" pitchFamily="34" charset="-120"/>
                <a:ea typeface="微軟正黑體" panose="020B0604030504040204" pitchFamily="34" charset="-120"/>
              </a:rPr>
              <a:t>是物理層或無線調製用於建立長距離通信鍵路。許多傳統的無線系統使用頻移鍵控</a:t>
            </a:r>
            <a:r>
              <a:rPr lang="en-US" altLang="zh-TW" sz="2400" b="1" dirty="0">
                <a:latin typeface="微軟正黑體" panose="020B0604030504040204" pitchFamily="34" charset="-120"/>
                <a:ea typeface="微軟正黑體" panose="020B0604030504040204" pitchFamily="34" charset="-120"/>
              </a:rPr>
              <a:t>(FSK)</a:t>
            </a:r>
            <a:r>
              <a:rPr lang="zh-TW" altLang="en-US" sz="2400" b="1" dirty="0">
                <a:latin typeface="微軟正黑體" panose="020B0604030504040204" pitchFamily="34" charset="-120"/>
                <a:ea typeface="微軟正黑體" panose="020B0604030504040204" pitchFamily="34" charset="-120"/>
              </a:rPr>
              <a:t>，可以有效滿足低功耗的需求。</a:t>
            </a:r>
            <a:r>
              <a:rPr lang="en-US" altLang="zh-TW" sz="2400" b="1" dirty="0" err="1">
                <a:latin typeface="微軟正黑體" panose="020B0604030504040204" pitchFamily="34" charset="-120"/>
                <a:ea typeface="微軟正黑體" panose="020B0604030504040204" pitchFamily="34" charset="-120"/>
              </a:rPr>
              <a:t>LoRa</a:t>
            </a:r>
            <a:r>
              <a:rPr lang="zh-TW" altLang="en-US" sz="2400" b="1" dirty="0">
                <a:latin typeface="微軟正黑體" panose="020B0604030504040204" pitchFamily="34" charset="-120"/>
                <a:ea typeface="微軟正黑體" panose="020B0604030504040204" pitchFamily="34" charset="-120"/>
              </a:rPr>
              <a:t>是基於線性調頻擴頻調製，不僅保留了與</a:t>
            </a:r>
            <a:r>
              <a:rPr lang="en-US" altLang="zh-TW" sz="2400" b="1" dirty="0">
                <a:latin typeface="微軟正黑體" panose="020B0604030504040204" pitchFamily="34" charset="-120"/>
                <a:ea typeface="微軟正黑體" panose="020B0604030504040204" pitchFamily="34" charset="-120"/>
              </a:rPr>
              <a:t>FSK</a:t>
            </a:r>
            <a:r>
              <a:rPr lang="zh-TW" altLang="en-US" sz="2400" b="1" dirty="0">
                <a:latin typeface="微軟正黑體" panose="020B0604030504040204" pitchFamily="34" charset="-120"/>
                <a:ea typeface="微軟正黑體" panose="020B0604030504040204" pitchFamily="34" charset="-120"/>
              </a:rPr>
              <a:t>調製相同的低功耗特性，並增加了通信距離、提高了網路效率，以及消除了干擾。</a:t>
            </a:r>
            <a:endParaRPr lang="en-US" altLang="zh-TW" sz="2400" b="1" dirty="0">
              <a:latin typeface="微軟正黑體" panose="020B0604030504040204" pitchFamily="34" charset="-120"/>
              <a:ea typeface="微軟正黑體" panose="020B0604030504040204" pitchFamily="34" charset="-120"/>
            </a:endParaRPr>
          </a:p>
        </p:txBody>
      </p:sp>
      <p:sp>
        <p:nvSpPr>
          <p:cNvPr id="133" name="Shape 133"/>
          <p:cNvSpPr txBox="1">
            <a:spLocks noGrp="1"/>
          </p:cNvSpPr>
          <p:nvPr>
            <p:ph type="title"/>
          </p:nvPr>
        </p:nvSpPr>
        <p:spPr>
          <a:xfrm>
            <a:off x="786150" y="410826"/>
            <a:ext cx="7571700" cy="9369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US" altLang="zh-TW" b="1" dirty="0" err="1" smtClean="0">
                <a:latin typeface="+mj-ea"/>
                <a:ea typeface="+mj-ea"/>
              </a:rPr>
              <a:t>LoRa</a:t>
            </a:r>
            <a:r>
              <a:rPr lang="zh-TW" altLang="en-US" b="1" dirty="0" smtClean="0">
                <a:latin typeface="+mj-ea"/>
                <a:ea typeface="+mj-ea"/>
              </a:rPr>
              <a:t>與</a:t>
            </a:r>
            <a:r>
              <a:rPr lang="en-US" altLang="zh-TW" b="1" dirty="0" err="1" smtClean="0">
                <a:latin typeface="+mj-ea"/>
                <a:ea typeface="+mj-ea"/>
              </a:rPr>
              <a:t>LoRaWAN</a:t>
            </a:r>
            <a:endParaRPr b="1" dirty="0">
              <a:latin typeface="+mj-ea"/>
              <a:ea typeface="+mj-ea"/>
            </a:endParaRPr>
          </a:p>
        </p:txBody>
      </p:sp>
      <p:sp>
        <p:nvSpPr>
          <p:cNvPr id="134" name="Shape 134"/>
          <p:cNvSpPr txBox="1">
            <a:spLocks noGrp="1"/>
          </p:cNvSpPr>
          <p:nvPr>
            <p:ph type="body" idx="2"/>
          </p:nvPr>
        </p:nvSpPr>
        <p:spPr>
          <a:xfrm>
            <a:off x="4682659" y="1600200"/>
            <a:ext cx="3675300" cy="4967700"/>
          </a:xfrm>
          <a:prstGeom prst="rect">
            <a:avLst/>
          </a:prstGeom>
        </p:spPr>
        <p:txBody>
          <a:bodyPr spcFirstLastPara="1" wrap="square" lIns="91425" tIns="91425" rIns="91425" bIns="91425" anchor="t" anchorCtr="0">
            <a:noAutofit/>
          </a:bodyPr>
          <a:lstStyle/>
          <a:p>
            <a:pPr marL="0" lvl="0" indent="0">
              <a:buNone/>
            </a:pPr>
            <a:r>
              <a:rPr lang="en-US" altLang="zh-TW" sz="4000" b="1" dirty="0" err="1" smtClean="0">
                <a:latin typeface="微軟正黑體" panose="020B0604030504040204" pitchFamily="34" charset="-120"/>
                <a:ea typeface="微軟正黑體" panose="020B0604030504040204" pitchFamily="34" charset="-120"/>
              </a:rPr>
              <a:t>LoRaWAN</a:t>
            </a:r>
            <a:r>
              <a:rPr lang="zh-TW" altLang="en-US" sz="2400" b="1" dirty="0">
                <a:latin typeface="微軟正黑體" panose="020B0604030504040204" pitchFamily="34" charset="-120"/>
                <a:ea typeface="微軟正黑體" panose="020B0604030504040204" pitchFamily="34" charset="-120"/>
              </a:rPr>
              <a:t>則是用來定義網路的通訊協議和系統架構，是由</a:t>
            </a:r>
            <a:r>
              <a:rPr lang="en-US" altLang="zh-TW" sz="2400" b="1" dirty="0" err="1">
                <a:latin typeface="微軟正黑體" panose="020B0604030504040204" pitchFamily="34" charset="-120"/>
                <a:ea typeface="微軟正黑體" panose="020B0604030504040204" pitchFamily="34" charset="-120"/>
              </a:rPr>
              <a:t>LoRa</a:t>
            </a:r>
            <a:r>
              <a:rPr lang="zh-TW" altLang="en-US" sz="2400" b="1" dirty="0">
                <a:latin typeface="微軟正黑體" panose="020B0604030504040204" pitchFamily="34" charset="-120"/>
                <a:ea typeface="微軟正黑體" panose="020B0604030504040204" pitchFamily="34" charset="-120"/>
              </a:rPr>
              <a:t>聯盟推出的低功耗廣域網標準，可以有效實現</a:t>
            </a:r>
            <a:r>
              <a:rPr lang="en-US" altLang="zh-TW" sz="2400" b="1" dirty="0" err="1">
                <a:latin typeface="微軟正黑體" panose="020B0604030504040204" pitchFamily="34" charset="-120"/>
                <a:ea typeface="微軟正黑體" panose="020B0604030504040204" pitchFamily="34" charset="-120"/>
              </a:rPr>
              <a:t>LoRa</a:t>
            </a:r>
            <a:r>
              <a:rPr lang="zh-TW" altLang="en-US" sz="2400" b="1" dirty="0">
                <a:latin typeface="微軟正黑體" panose="020B0604030504040204" pitchFamily="34" charset="-120"/>
                <a:ea typeface="微軟正黑體" panose="020B0604030504040204" pitchFamily="34" charset="-120"/>
              </a:rPr>
              <a:t>物理層支持遠距離通信。此協議和架構對於終端的電池壽命、網路容量、服務質量、安全性以及適合的應用場景，都有深遠的影響。</a:t>
            </a:r>
            <a:endParaRPr sz="24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32434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err="1" smtClean="0">
                <a:latin typeface="+mj-ea"/>
                <a:ea typeface="+mj-ea"/>
              </a:rPr>
              <a:t>LoRa</a:t>
            </a:r>
            <a:r>
              <a:rPr lang="zh-TW" altLang="en-US" b="1" dirty="0" smtClean="0">
                <a:latin typeface="+mj-ea"/>
                <a:ea typeface="+mj-ea"/>
              </a:rPr>
              <a:t>技術協議</a:t>
            </a:r>
            <a:r>
              <a:rPr lang="zh-TW" altLang="en-US" b="1" dirty="0">
                <a:latin typeface="+mj-ea"/>
                <a:ea typeface="+mj-ea"/>
              </a:rPr>
              <a:t>層次圖</a:t>
            </a:r>
          </a:p>
        </p:txBody>
      </p:sp>
      <p:pic>
        <p:nvPicPr>
          <p:cNvPr id="2050" name="Picture 2" descr="http://images.rfidworld.com.cn/FileUpLoadSavePath/2017-04/199cbbf1bf14d946b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385" y="1367945"/>
            <a:ext cx="7457336" cy="4447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912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err="1">
                <a:latin typeface="+mj-ea"/>
              </a:rPr>
              <a:t>LoRa</a:t>
            </a:r>
            <a:r>
              <a:rPr lang="zh-TW" altLang="en-US" b="1" dirty="0">
                <a:latin typeface="+mj-ea"/>
                <a:ea typeface="+mj-ea"/>
              </a:rPr>
              <a:t>終端節點分類</a:t>
            </a:r>
          </a:p>
        </p:txBody>
      </p:sp>
      <p:graphicFrame>
        <p:nvGraphicFramePr>
          <p:cNvPr id="4" name="表格 3"/>
          <p:cNvGraphicFramePr>
            <a:graphicFrameLocks noGrp="1"/>
          </p:cNvGraphicFramePr>
          <p:nvPr>
            <p:extLst>
              <p:ext uri="{D42A27DB-BD31-4B8C-83A1-F6EECF244321}">
                <p14:modId xmlns:p14="http://schemas.microsoft.com/office/powerpoint/2010/main" val="3655895973"/>
              </p:ext>
            </p:extLst>
          </p:nvPr>
        </p:nvGraphicFramePr>
        <p:xfrm>
          <a:off x="797440" y="1397000"/>
          <a:ext cx="7740504" cy="4785360"/>
        </p:xfrm>
        <a:graphic>
          <a:graphicData uri="http://schemas.openxmlformats.org/drawingml/2006/table">
            <a:tbl>
              <a:tblPr firstRow="1" bandRow="1">
                <a:tableStyleId>{00A15C55-8517-42AA-B614-E9B94910E393}</a:tableStyleId>
              </a:tblPr>
              <a:tblGrid>
                <a:gridCol w="1743741">
                  <a:extLst>
                    <a:ext uri="{9D8B030D-6E8A-4147-A177-3AD203B41FA5}">
                      <a16:colId xmlns:a16="http://schemas.microsoft.com/office/drawing/2014/main" val="20000"/>
                    </a:ext>
                  </a:extLst>
                </a:gridCol>
                <a:gridCol w="3040912">
                  <a:extLst>
                    <a:ext uri="{9D8B030D-6E8A-4147-A177-3AD203B41FA5}">
                      <a16:colId xmlns:a16="http://schemas.microsoft.com/office/drawing/2014/main" val="20001"/>
                    </a:ext>
                  </a:extLst>
                </a:gridCol>
                <a:gridCol w="1711842">
                  <a:extLst>
                    <a:ext uri="{9D8B030D-6E8A-4147-A177-3AD203B41FA5}">
                      <a16:colId xmlns:a16="http://schemas.microsoft.com/office/drawing/2014/main" val="20002"/>
                    </a:ext>
                  </a:extLst>
                </a:gridCol>
                <a:gridCol w="1244009">
                  <a:extLst>
                    <a:ext uri="{9D8B030D-6E8A-4147-A177-3AD203B41FA5}">
                      <a16:colId xmlns:a16="http://schemas.microsoft.com/office/drawing/2014/main" val="20003"/>
                    </a:ext>
                  </a:extLst>
                </a:gridCol>
              </a:tblGrid>
              <a:tr h="370840">
                <a:tc>
                  <a:txBody>
                    <a:bodyPr/>
                    <a:lstStyle/>
                    <a:p>
                      <a:r>
                        <a:rPr lang="en-US" altLang="zh-TW" sz="2000" dirty="0" smtClean="0"/>
                        <a:t>CLASS</a:t>
                      </a:r>
                      <a:endParaRPr lang="zh-TW" altLang="en-US" sz="2000" b="1" dirty="0">
                        <a:latin typeface="+mj-ea"/>
                        <a:ea typeface="+mj-ea"/>
                      </a:endParaRPr>
                    </a:p>
                  </a:txBody>
                  <a:tcPr/>
                </a:tc>
                <a:tc>
                  <a:txBody>
                    <a:bodyPr/>
                    <a:lstStyle/>
                    <a:p>
                      <a:r>
                        <a:rPr lang="zh-TW" altLang="en-US" sz="2000" dirty="0" smtClean="0"/>
                        <a:t>介紹</a:t>
                      </a:r>
                      <a:endParaRPr lang="zh-TW" altLang="en-US" sz="2000" b="1" dirty="0">
                        <a:latin typeface="+mj-ea"/>
                        <a:ea typeface="+mj-ea"/>
                      </a:endParaRPr>
                    </a:p>
                  </a:txBody>
                  <a:tcPr/>
                </a:tc>
                <a:tc>
                  <a:txBody>
                    <a:bodyPr/>
                    <a:lstStyle/>
                    <a:p>
                      <a:r>
                        <a:rPr lang="zh-TW" altLang="en-US" sz="2000" dirty="0" smtClean="0"/>
                        <a:t>下行時機</a:t>
                      </a:r>
                      <a:endParaRPr lang="zh-TW" altLang="en-US" sz="2000" b="1" dirty="0">
                        <a:latin typeface="+mj-ea"/>
                        <a:ea typeface="+mj-ea"/>
                      </a:endParaRPr>
                    </a:p>
                  </a:txBody>
                  <a:tcPr/>
                </a:tc>
                <a:tc>
                  <a:txBody>
                    <a:bodyPr/>
                    <a:lstStyle/>
                    <a:p>
                      <a:r>
                        <a:rPr lang="zh-TW" altLang="en-US" sz="2000" dirty="0" smtClean="0"/>
                        <a:t>應用場景</a:t>
                      </a:r>
                      <a:endParaRPr lang="zh-TW" altLang="en-US" sz="2000" b="1" dirty="0">
                        <a:latin typeface="+mj-ea"/>
                        <a:ea typeface="+mj-ea"/>
                      </a:endParaRPr>
                    </a:p>
                  </a:txBody>
                  <a:tcPr/>
                </a:tc>
                <a:extLst>
                  <a:ext uri="{0D108BD9-81ED-4DB2-BD59-A6C34878D82A}">
                    <a16:rowId xmlns:a16="http://schemas.microsoft.com/office/drawing/2014/main" val="10000"/>
                  </a:ext>
                </a:extLst>
              </a:tr>
              <a:tr h="370840">
                <a:tc>
                  <a:txBody>
                    <a:bodyPr/>
                    <a:lstStyle/>
                    <a:p>
                      <a:pPr marR="0" algn="l" rtl="0">
                        <a:lnSpc>
                          <a:spcPct val="100000"/>
                        </a:lnSpc>
                        <a:spcBef>
                          <a:spcPts val="0"/>
                        </a:spcBef>
                        <a:spcAft>
                          <a:spcPts val="0"/>
                        </a:spcAft>
                        <a:buClr>
                          <a:srgbClr val="000000"/>
                        </a:buClr>
                        <a:buFont typeface="Arial"/>
                      </a:pPr>
                      <a:r>
                        <a:rPr lang="en-US" altLang="zh-TW" sz="1800" u="none" strike="noStrike" cap="none" dirty="0" smtClean="0">
                          <a:sym typeface="Arial"/>
                        </a:rPr>
                        <a:t>A(“all”)</a:t>
                      </a:r>
                      <a:endParaRPr lang="zh-TW" altLang="en-US" sz="1800" b="0" i="0" u="none" strike="noStrike" cap="none" dirty="0">
                        <a:solidFill>
                          <a:srgbClr val="000000"/>
                        </a:solidFill>
                        <a:latin typeface="+mj-ea"/>
                        <a:ea typeface="+mj-ea"/>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800" u="none" strike="noStrike" cap="none" dirty="0" smtClean="0">
                          <a:sym typeface="Arial"/>
                        </a:rPr>
                        <a:t>Class A</a:t>
                      </a:r>
                      <a:r>
                        <a:rPr lang="zh-TW" altLang="en-US" sz="1800" u="none" strike="noStrike" cap="none" dirty="0" smtClean="0">
                          <a:sym typeface="Arial"/>
                        </a:rPr>
                        <a:t>的終端每次上行後都會緊跟兩個短暫的下行接收指令，以此實現雙向傳輸。這種方式最省電。</a:t>
                      </a:r>
                      <a:endParaRPr lang="zh-TW" altLang="en-US" sz="1800" b="0" i="0" u="none" strike="noStrike" cap="none" dirty="0">
                        <a:solidFill>
                          <a:srgbClr val="000000"/>
                        </a:solidFill>
                        <a:latin typeface="+mj-ea"/>
                        <a:ea typeface="+mj-ea"/>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zh-TW" altLang="en-US" sz="1800" u="none" strike="noStrike" cap="none" dirty="0" smtClean="0">
                          <a:sym typeface="Arial"/>
                        </a:rPr>
                        <a:t>必須等待終端上報數據後才能對其下發數據。</a:t>
                      </a:r>
                      <a:endParaRPr lang="zh-TW" altLang="en-US" sz="1800" b="0" i="0" u="none" strike="noStrike" cap="none" dirty="0">
                        <a:solidFill>
                          <a:srgbClr val="000000"/>
                        </a:solidFill>
                        <a:latin typeface="+mj-ea"/>
                        <a:ea typeface="+mj-ea"/>
                        <a:cs typeface="Arial"/>
                        <a:sym typeface="Arial"/>
                      </a:endParaRPr>
                    </a:p>
                  </a:txBody>
                  <a:tcPr/>
                </a:tc>
                <a:tc>
                  <a:txBody>
                    <a:bodyPr/>
                    <a:lstStyle/>
                    <a:p>
                      <a:r>
                        <a:rPr lang="zh-TW" altLang="en-US" sz="1800" dirty="0" smtClean="0"/>
                        <a:t>煙霧警報器、氣體監測等。</a:t>
                      </a:r>
                      <a:endParaRPr lang="zh-TW" altLang="en-US" sz="1800" dirty="0"/>
                    </a:p>
                  </a:txBody>
                  <a:tcPr/>
                </a:tc>
                <a:extLst>
                  <a:ext uri="{0D108BD9-81ED-4DB2-BD59-A6C34878D82A}">
                    <a16:rowId xmlns:a16="http://schemas.microsoft.com/office/drawing/2014/main" val="10001"/>
                  </a:ext>
                </a:extLst>
              </a:tr>
              <a:tr h="370840">
                <a:tc>
                  <a:txBody>
                    <a:bodyPr/>
                    <a:lstStyle/>
                    <a:p>
                      <a:pPr marR="0" algn="l" rtl="0">
                        <a:lnSpc>
                          <a:spcPct val="100000"/>
                        </a:lnSpc>
                        <a:spcBef>
                          <a:spcPts val="0"/>
                        </a:spcBef>
                        <a:spcAft>
                          <a:spcPts val="0"/>
                        </a:spcAft>
                        <a:buClr>
                          <a:srgbClr val="000000"/>
                        </a:buClr>
                        <a:buFont typeface="Arial"/>
                      </a:pPr>
                      <a:r>
                        <a:rPr lang="en-US" altLang="zh-TW" sz="1800" u="none" strike="noStrike" cap="none" dirty="0" smtClean="0">
                          <a:sym typeface="Arial"/>
                        </a:rPr>
                        <a:t>B(“beacon”)</a:t>
                      </a:r>
                      <a:endParaRPr lang="zh-TW" altLang="en-US" sz="1800" b="0" i="0" u="none" strike="noStrike" cap="none" dirty="0">
                        <a:solidFill>
                          <a:srgbClr val="000000"/>
                        </a:solidFill>
                        <a:latin typeface="+mj-ea"/>
                        <a:ea typeface="+mj-ea"/>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800" u="none" strike="noStrike" cap="none" dirty="0" smtClean="0">
                          <a:sym typeface="Arial"/>
                        </a:rPr>
                        <a:t>Class B</a:t>
                      </a:r>
                      <a:r>
                        <a:rPr lang="zh-TW" altLang="en-US" sz="1800" u="none" strike="noStrike" cap="none" dirty="0" smtClean="0">
                          <a:sym typeface="Arial"/>
                        </a:rPr>
                        <a:t>的終端除了</a:t>
                      </a:r>
                      <a:r>
                        <a:rPr lang="en-US" altLang="zh-TW" sz="1800" u="none" strike="noStrike" cap="none" dirty="0" smtClean="0">
                          <a:sym typeface="Arial"/>
                        </a:rPr>
                        <a:t>Class A</a:t>
                      </a:r>
                      <a:r>
                        <a:rPr lang="zh-TW" altLang="en-US" sz="1800" u="none" strike="noStrike" cap="none" dirty="0" smtClean="0">
                          <a:sym typeface="Arial"/>
                        </a:rPr>
                        <a:t>的隨機接收指令，還會在指定時間打開接收通道。為了讓終端在指定時間打開接收通道，終端需要從網路接收時間同步的訊息。</a:t>
                      </a:r>
                      <a:endParaRPr lang="zh-TW" altLang="en-US" sz="1800" b="0" i="0" u="none" strike="noStrike" cap="none" dirty="0">
                        <a:solidFill>
                          <a:srgbClr val="000000"/>
                        </a:solidFill>
                        <a:latin typeface="+mj-ea"/>
                        <a:ea typeface="+mj-ea"/>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zh-TW" altLang="en-US" sz="1800" u="none" strike="noStrike" cap="none" dirty="0" smtClean="0">
                          <a:sym typeface="Arial"/>
                        </a:rPr>
                        <a:t>在終端固定接收通道即可對其下發數據，下發的延時則有所提高。</a:t>
                      </a:r>
                      <a:endParaRPr lang="zh-TW" altLang="en-US" sz="1800" b="0" i="0" u="none" strike="noStrike" cap="none" dirty="0">
                        <a:solidFill>
                          <a:srgbClr val="000000"/>
                        </a:solidFill>
                        <a:latin typeface="+mj-ea"/>
                        <a:ea typeface="+mj-ea"/>
                        <a:cs typeface="Arial"/>
                        <a:sym typeface="Arial"/>
                      </a:endParaRPr>
                    </a:p>
                  </a:txBody>
                  <a:tcPr/>
                </a:tc>
                <a:tc>
                  <a:txBody>
                    <a:bodyPr/>
                    <a:lstStyle/>
                    <a:p>
                      <a:r>
                        <a:rPr lang="zh-TW" altLang="en-US" sz="1800" dirty="0" smtClean="0"/>
                        <a:t>閥控水汽電錶等。</a:t>
                      </a:r>
                      <a:endParaRPr lang="zh-TW" altLang="en-US" sz="1800" dirty="0"/>
                    </a:p>
                  </a:txBody>
                  <a:tcPr/>
                </a:tc>
                <a:extLst>
                  <a:ext uri="{0D108BD9-81ED-4DB2-BD59-A6C34878D82A}">
                    <a16:rowId xmlns:a16="http://schemas.microsoft.com/office/drawing/2014/main" val="10002"/>
                  </a:ext>
                </a:extLst>
              </a:tr>
              <a:tr h="370840">
                <a:tc>
                  <a:txBody>
                    <a:bodyPr/>
                    <a:lstStyle/>
                    <a:p>
                      <a:pPr marR="0" algn="l" rtl="0">
                        <a:lnSpc>
                          <a:spcPct val="100000"/>
                        </a:lnSpc>
                        <a:spcBef>
                          <a:spcPts val="0"/>
                        </a:spcBef>
                        <a:spcAft>
                          <a:spcPts val="0"/>
                        </a:spcAft>
                        <a:buClr>
                          <a:srgbClr val="000000"/>
                        </a:buClr>
                        <a:buFont typeface="Arial"/>
                      </a:pPr>
                      <a:r>
                        <a:rPr lang="en-US" altLang="zh-TW" sz="1800" u="none" strike="noStrike" cap="none" dirty="0" smtClean="0">
                          <a:sym typeface="Arial"/>
                        </a:rPr>
                        <a:t>C(“continuous”)</a:t>
                      </a:r>
                      <a:endParaRPr lang="zh-TW" altLang="en-US" sz="1800" b="0" i="0" u="none" strike="noStrike" cap="none" dirty="0">
                        <a:solidFill>
                          <a:srgbClr val="000000"/>
                        </a:solidFill>
                        <a:latin typeface="+mj-ea"/>
                        <a:ea typeface="+mj-ea"/>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US" altLang="zh-TW" sz="1800" u="none" strike="noStrike" cap="none" dirty="0" smtClean="0">
                          <a:sym typeface="Arial"/>
                        </a:rPr>
                        <a:t>Class C</a:t>
                      </a:r>
                      <a:r>
                        <a:rPr lang="zh-TW" altLang="en-US" sz="1800" u="none" strike="noStrike" cap="none" dirty="0" smtClean="0">
                          <a:sym typeface="Arial"/>
                        </a:rPr>
                        <a:t>的終端基本是一直打開著接收通道，只在發送時短暫關閉。</a:t>
                      </a:r>
                      <a:r>
                        <a:rPr lang="en-US" altLang="zh-TW" sz="1800" u="none" strike="noStrike" cap="none" dirty="0" smtClean="0">
                          <a:sym typeface="Arial"/>
                        </a:rPr>
                        <a:t>Class C</a:t>
                      </a:r>
                      <a:r>
                        <a:rPr lang="zh-TW" altLang="en-US" sz="1800" u="none" strike="noStrike" cap="none" dirty="0" smtClean="0">
                          <a:sym typeface="Arial"/>
                        </a:rPr>
                        <a:t>的終端比</a:t>
                      </a:r>
                      <a:r>
                        <a:rPr lang="en-US" altLang="zh-TW" sz="1800" u="none" strike="noStrike" cap="none" dirty="0" smtClean="0">
                          <a:sym typeface="Arial"/>
                        </a:rPr>
                        <a:t>Class A</a:t>
                      </a:r>
                      <a:r>
                        <a:rPr lang="zh-TW" altLang="en-US" sz="1800" u="none" strike="noStrike" cap="none" dirty="0" smtClean="0">
                          <a:sym typeface="Arial"/>
                        </a:rPr>
                        <a:t>和</a:t>
                      </a:r>
                      <a:r>
                        <a:rPr lang="en-US" altLang="zh-TW" sz="1800" u="none" strike="noStrike" cap="none" dirty="0" smtClean="0">
                          <a:sym typeface="Arial"/>
                        </a:rPr>
                        <a:t>Class B</a:t>
                      </a:r>
                      <a:r>
                        <a:rPr lang="zh-TW" altLang="en-US" sz="1800" u="none" strike="noStrike" cap="none" dirty="0" smtClean="0">
                          <a:sym typeface="Arial"/>
                        </a:rPr>
                        <a:t>更加耗電。</a:t>
                      </a:r>
                      <a:endParaRPr lang="zh-TW" altLang="en-US" sz="1800" b="0" i="0" u="none" strike="noStrike" cap="none" dirty="0">
                        <a:solidFill>
                          <a:srgbClr val="000000"/>
                        </a:solidFill>
                        <a:latin typeface="+mj-ea"/>
                        <a:ea typeface="+mj-ea"/>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zh-TW" altLang="en-US" sz="1800" u="none" strike="noStrike" cap="none" dirty="0" smtClean="0">
                          <a:sym typeface="Arial"/>
                        </a:rPr>
                        <a:t>由於終端處於持續接收狀態，可以在任何時間對終端下發數據。</a:t>
                      </a:r>
                      <a:endParaRPr lang="zh-TW" altLang="en-US" sz="1800" b="0" i="0" u="none" strike="noStrike" cap="none" dirty="0">
                        <a:solidFill>
                          <a:srgbClr val="000000"/>
                        </a:solidFill>
                        <a:latin typeface="+mj-ea"/>
                        <a:ea typeface="+mj-ea"/>
                        <a:cs typeface="Arial"/>
                        <a:sym typeface="Arial"/>
                      </a:endParaRPr>
                    </a:p>
                  </a:txBody>
                  <a:tcPr/>
                </a:tc>
                <a:tc>
                  <a:txBody>
                    <a:bodyPr/>
                    <a:lstStyle/>
                    <a:p>
                      <a:r>
                        <a:rPr lang="zh-TW" altLang="en-US" sz="1800" dirty="0" smtClean="0"/>
                        <a:t>路燈控制等。</a:t>
                      </a:r>
                      <a:endParaRPr lang="zh-TW" altLang="en-US" sz="18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95798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資料傳輸率與通訊距離</a:t>
            </a:r>
          </a:p>
        </p:txBody>
      </p:sp>
      <p:sp>
        <p:nvSpPr>
          <p:cNvPr id="3" name="頁尾版面配置區 2"/>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16</a:t>
            </a:fld>
            <a:endParaRPr lang="zh-TW" altLang="en-US" dirty="0" smtClean="0">
              <a:solidFill>
                <a:srgbClr val="0091EA"/>
              </a:solidFill>
            </a:endParaRPr>
          </a:p>
        </p:txBody>
      </p:sp>
      <p:pic>
        <p:nvPicPr>
          <p:cNvPr id="4" name="圖片 3"/>
          <p:cNvPicPr>
            <a:picLocks noChangeAspect="1"/>
          </p:cNvPicPr>
          <p:nvPr/>
        </p:nvPicPr>
        <p:blipFill>
          <a:blip r:embed="rId3"/>
          <a:stretch>
            <a:fillRect/>
          </a:stretch>
        </p:blipFill>
        <p:spPr>
          <a:xfrm>
            <a:off x="995362" y="1795462"/>
            <a:ext cx="7153275" cy="3267075"/>
          </a:xfrm>
          <a:prstGeom prst="rect">
            <a:avLst/>
          </a:prstGeom>
        </p:spPr>
      </p:pic>
    </p:spTree>
    <p:extLst>
      <p:ext uri="{BB962C8B-B14F-4D97-AF65-F5344CB8AC3E}">
        <p14:creationId xmlns:p14="http://schemas.microsoft.com/office/powerpoint/2010/main" val="1533338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LoRaWAN</a:t>
            </a:r>
            <a:r>
              <a:rPr lang="en-US" altLang="zh-TW" dirty="0"/>
              <a:t> </a:t>
            </a:r>
            <a:r>
              <a:rPr lang="zh-TW" altLang="en-US" dirty="0"/>
              <a:t>網路架構的</a:t>
            </a:r>
            <a:r>
              <a:rPr lang="zh-TW" altLang="en-US" dirty="0" smtClean="0"/>
              <a:t>特點</a:t>
            </a:r>
            <a:endParaRPr lang="zh-TW" altLang="en-US" dirty="0"/>
          </a:p>
        </p:txBody>
      </p:sp>
      <p:sp>
        <p:nvSpPr>
          <p:cNvPr id="3" name="頁尾版面配置區 2"/>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17</a:t>
            </a:fld>
            <a:endParaRPr lang="zh-TW" altLang="en-US" dirty="0" smtClean="0">
              <a:solidFill>
                <a:srgbClr val="0091EA"/>
              </a:solidFill>
            </a:endParaRPr>
          </a:p>
        </p:txBody>
      </p:sp>
      <p:sp>
        <p:nvSpPr>
          <p:cNvPr id="5" name="矩形 4"/>
          <p:cNvSpPr/>
          <p:nvPr/>
        </p:nvSpPr>
        <p:spPr>
          <a:xfrm>
            <a:off x="609600" y="1593273"/>
            <a:ext cx="7218218" cy="3785652"/>
          </a:xfrm>
          <a:prstGeom prst="rect">
            <a:avLst/>
          </a:prstGeom>
        </p:spPr>
        <p:txBody>
          <a:bodyPr wrap="square">
            <a:spAutoFit/>
          </a:bodyPr>
          <a:lstStyle/>
          <a:p>
            <a:pPr marL="285750" indent="-285750">
              <a:buFont typeface="Arial" panose="020B0604020202020204" pitchFamily="34" charset="0"/>
              <a:buChar char="•"/>
            </a:pPr>
            <a:r>
              <a:rPr lang="zh-TW" altLang="en-US" sz="2000" dirty="0"/>
              <a:t>採用星狀拓樸</a:t>
            </a:r>
          </a:p>
          <a:p>
            <a:pPr marL="285750" indent="-285750">
              <a:buFont typeface="Arial" panose="020B0604020202020204" pitchFamily="34" charset="0"/>
              <a:buChar char="•"/>
            </a:pPr>
            <a:r>
              <a:rPr lang="zh-TW" altLang="en-US" sz="2000" dirty="0"/>
              <a:t>終端點的通訊是雙向的 </a:t>
            </a:r>
            <a:r>
              <a:rPr lang="en-US" altLang="zh-TW" sz="2000" dirty="0"/>
              <a:t>(bi-directional)</a:t>
            </a:r>
          </a:p>
          <a:p>
            <a:pPr marL="285750" indent="-285750">
              <a:buFont typeface="Arial" panose="020B0604020202020204" pitchFamily="34" charset="0"/>
              <a:buChar char="•"/>
            </a:pPr>
            <a:r>
              <a:rPr lang="en-US" altLang="zh-TW" sz="2000" dirty="0" err="1"/>
              <a:t>LoRaWAN</a:t>
            </a:r>
            <a:r>
              <a:rPr lang="en-US" altLang="zh-TW" sz="2000" dirty="0"/>
              <a:t> </a:t>
            </a:r>
            <a:r>
              <a:rPr lang="zh-TW" altLang="en-US" sz="2000" dirty="0"/>
              <a:t>資料率可以從 </a:t>
            </a:r>
            <a:r>
              <a:rPr lang="en-US" altLang="zh-TW" sz="2000" dirty="0"/>
              <a:t>0.3 kbps </a:t>
            </a:r>
            <a:r>
              <a:rPr lang="zh-TW" altLang="en-US" sz="2000" dirty="0"/>
              <a:t>到 </a:t>
            </a:r>
            <a:r>
              <a:rPr lang="en-US" altLang="zh-TW" sz="2000" dirty="0"/>
              <a:t>50 kbps</a:t>
            </a:r>
          </a:p>
          <a:p>
            <a:pPr marL="285750" indent="-285750">
              <a:buFont typeface="Arial" panose="020B0604020202020204" pitchFamily="34" charset="0"/>
              <a:buChar char="•"/>
            </a:pPr>
            <a:r>
              <a:rPr lang="zh-TW" altLang="en-US" sz="2000" dirty="0"/>
              <a:t>使用了展頻技術 </a:t>
            </a:r>
            <a:r>
              <a:rPr lang="en-US" altLang="zh-TW" sz="2000" dirty="0"/>
              <a:t>(</a:t>
            </a:r>
            <a:r>
              <a:rPr lang="zh-TW" altLang="en-US" sz="2000" dirty="0"/>
              <a:t>相同的頻率通道中，可再以不同的 </a:t>
            </a:r>
            <a:r>
              <a:rPr lang="en-US" altLang="zh-TW" sz="2000" dirty="0"/>
              <a:t>spreading factor </a:t>
            </a:r>
            <a:r>
              <a:rPr lang="zh-TW" altLang="en-US" sz="2000" dirty="0"/>
              <a:t>來切割通道做 </a:t>
            </a:r>
            <a:r>
              <a:rPr lang="en-US" altLang="zh-TW" sz="2000" dirty="0"/>
              <a:t>multiple access</a:t>
            </a:r>
            <a:r>
              <a:rPr lang="zh-TW" altLang="en-US" sz="2000" dirty="0"/>
              <a:t>，但會影響資料傳輸率</a:t>
            </a:r>
            <a:r>
              <a:rPr lang="en-US" altLang="zh-TW" sz="2000" dirty="0"/>
              <a:t>)</a:t>
            </a:r>
          </a:p>
          <a:p>
            <a:pPr marL="285750" indent="-285750">
              <a:buFont typeface="Arial" panose="020B0604020202020204" pitchFamily="34" charset="0"/>
              <a:buChar char="•"/>
            </a:pPr>
            <a:r>
              <a:rPr lang="zh-TW" altLang="en-US" sz="2000" dirty="0"/>
              <a:t>中央閘道器 </a:t>
            </a:r>
            <a:r>
              <a:rPr lang="en-US" altLang="zh-TW" sz="2000" dirty="0"/>
              <a:t>(gateway) </a:t>
            </a:r>
            <a:r>
              <a:rPr lang="zh-TW" altLang="en-US" sz="2000" dirty="0"/>
              <a:t>負責橋接 </a:t>
            </a:r>
            <a:r>
              <a:rPr lang="en-US" altLang="zh-TW" sz="2000" dirty="0"/>
              <a:t>(bridging) </a:t>
            </a:r>
            <a:r>
              <a:rPr lang="zh-TW" altLang="en-US" sz="2000" dirty="0"/>
              <a:t>裝置間的訊息，同時也作為與後端服務連結的網路伺服器 </a:t>
            </a:r>
            <a:r>
              <a:rPr lang="en-US" altLang="zh-TW" sz="2000" dirty="0"/>
              <a:t>(</a:t>
            </a:r>
            <a:r>
              <a:rPr lang="zh-TW" altLang="en-US" sz="2000" dirty="0"/>
              <a:t>透過 </a:t>
            </a:r>
            <a:r>
              <a:rPr lang="en-US" altLang="zh-TW" sz="2000" dirty="0"/>
              <a:t>IP </a:t>
            </a:r>
            <a:r>
              <a:rPr lang="zh-TW" altLang="en-US" sz="2000" dirty="0"/>
              <a:t>網路</a:t>
            </a:r>
            <a:r>
              <a:rPr lang="en-US" altLang="zh-TW" sz="2000" dirty="0"/>
              <a:t>)</a:t>
            </a:r>
          </a:p>
          <a:p>
            <a:pPr marL="285750" indent="-285750">
              <a:buFont typeface="Arial" panose="020B0604020202020204" pitchFamily="34" charset="0"/>
              <a:buChar char="•"/>
            </a:pPr>
            <a:r>
              <a:rPr lang="zh-TW" altLang="en-US" sz="2000" dirty="0"/>
              <a:t>資料傳輸率的高低與通訊距離之間具有取捨關係</a:t>
            </a:r>
          </a:p>
          <a:p>
            <a:pPr marL="285750" indent="-285750">
              <a:buFont typeface="Arial" panose="020B0604020202020204" pitchFamily="34" charset="0"/>
              <a:buChar char="•"/>
            </a:pPr>
            <a:r>
              <a:rPr lang="zh-TW" altLang="en-US" sz="2000" dirty="0"/>
              <a:t>適應性資料率  </a:t>
            </a:r>
            <a:r>
              <a:rPr lang="en-US" altLang="zh-TW" sz="2000" dirty="0"/>
              <a:t>(adaptive data rate, ADR)</a:t>
            </a:r>
          </a:p>
          <a:p>
            <a:pPr marL="285750" indent="-285750">
              <a:buFont typeface="Arial" panose="020B0604020202020204" pitchFamily="34" charset="0"/>
              <a:buChar char="•"/>
            </a:pPr>
            <a:r>
              <a:rPr lang="en-US" altLang="zh-TW" sz="2000" dirty="0" err="1"/>
              <a:t>LoRaWAN</a:t>
            </a:r>
            <a:r>
              <a:rPr lang="en-US" altLang="zh-TW" sz="2000" dirty="0"/>
              <a:t> </a:t>
            </a:r>
            <a:r>
              <a:rPr lang="zh-TW" altLang="en-US" sz="2000" dirty="0"/>
              <a:t>的網路伺服器可為個別裝置設定資料率，以最佳化電池效率及網路容量</a:t>
            </a:r>
          </a:p>
        </p:txBody>
      </p:sp>
    </p:spTree>
    <p:extLst>
      <p:ext uri="{BB962C8B-B14F-4D97-AF65-F5344CB8AC3E}">
        <p14:creationId xmlns:p14="http://schemas.microsoft.com/office/powerpoint/2010/main" val="3267588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err="1" smtClean="0">
                <a:latin typeface="+mj-ea"/>
              </a:rPr>
              <a:t>LoRa</a:t>
            </a:r>
            <a:r>
              <a:rPr lang="zh-TW" altLang="en-US" b="1" dirty="0">
                <a:latin typeface="+mj-ea"/>
                <a:ea typeface="+mj-ea"/>
              </a:rPr>
              <a:t>優勢</a:t>
            </a:r>
          </a:p>
        </p:txBody>
      </p:sp>
      <p:graphicFrame>
        <p:nvGraphicFramePr>
          <p:cNvPr id="4" name="資料庫圖表 3"/>
          <p:cNvGraphicFramePr/>
          <p:nvPr>
            <p:extLst>
              <p:ext uri="{D42A27DB-BD31-4B8C-83A1-F6EECF244321}">
                <p14:modId xmlns:p14="http://schemas.microsoft.com/office/powerpoint/2010/main" val="1751165583"/>
              </p:ext>
            </p:extLst>
          </p:nvPr>
        </p:nvGraphicFramePr>
        <p:xfrm>
          <a:off x="1063256" y="1386367"/>
          <a:ext cx="7325831" cy="4812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807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786150" y="410826"/>
            <a:ext cx="7571700" cy="936900"/>
          </a:xfrm>
          <a:prstGeom prst="rect">
            <a:avLst/>
          </a:prstGeom>
        </p:spPr>
        <p:txBody>
          <a:bodyPr spcFirstLastPara="1" wrap="square" lIns="91425" tIns="91425" rIns="91425" bIns="91425" anchor="b" anchorCtr="0">
            <a:noAutofit/>
          </a:bodyPr>
          <a:lstStyle/>
          <a:p>
            <a:pPr lvl="0" algn="ctr"/>
            <a:r>
              <a:rPr lang="en-US" altLang="zh-TW" b="1" dirty="0" err="1" smtClean="0">
                <a:latin typeface="+mj-ea"/>
                <a:ea typeface="+mj-ea"/>
              </a:rPr>
              <a:t>Sigfox</a:t>
            </a:r>
            <a:r>
              <a:rPr lang="zh-TW" altLang="en-US" b="1" dirty="0" smtClean="0">
                <a:latin typeface="+mj-ea"/>
                <a:ea typeface="+mj-ea"/>
              </a:rPr>
              <a:t>技術</a:t>
            </a:r>
            <a:r>
              <a:rPr lang="zh-TW" altLang="en-US" b="1" dirty="0">
                <a:latin typeface="+mj-ea"/>
                <a:ea typeface="+mj-ea"/>
              </a:rPr>
              <a:t>簡介</a:t>
            </a:r>
            <a:endParaRPr b="1" dirty="0">
              <a:latin typeface="+mj-ea"/>
              <a:ea typeface="+mj-ea"/>
            </a:endParaRPr>
          </a:p>
        </p:txBody>
      </p:sp>
      <p:sp>
        <p:nvSpPr>
          <p:cNvPr id="2" name="矩形 1"/>
          <p:cNvSpPr/>
          <p:nvPr/>
        </p:nvSpPr>
        <p:spPr>
          <a:xfrm>
            <a:off x="999461" y="1278390"/>
            <a:ext cx="7283300" cy="4832092"/>
          </a:xfrm>
          <a:prstGeom prst="rect">
            <a:avLst/>
          </a:prstGeom>
        </p:spPr>
        <p:txBody>
          <a:bodyPr wrap="square">
            <a:spAutoFit/>
          </a:bodyPr>
          <a:lstStyle/>
          <a:p>
            <a:pPr marL="139700"/>
            <a:r>
              <a:rPr lang="en-US" altLang="zh-TW" sz="2800" b="1" dirty="0" err="1" smtClean="0">
                <a:latin typeface="+mn-ea"/>
                <a:ea typeface="+mn-ea"/>
              </a:rPr>
              <a:t>Sigfox</a:t>
            </a:r>
            <a:r>
              <a:rPr lang="zh-TW" altLang="en-US" sz="2800" b="1" dirty="0" smtClean="0">
                <a:latin typeface="+mn-ea"/>
                <a:ea typeface="+mn-ea"/>
              </a:rPr>
              <a:t>也是</a:t>
            </a:r>
            <a:r>
              <a:rPr lang="zh-TW" altLang="en-US" sz="2800" b="1" dirty="0">
                <a:latin typeface="+mn-ea"/>
                <a:ea typeface="+mn-ea"/>
              </a:rPr>
              <a:t>種低功耗廣域網路</a:t>
            </a:r>
            <a:r>
              <a:rPr lang="zh-TW" altLang="en-US" sz="2800" b="1" dirty="0" smtClean="0">
                <a:latin typeface="+mn-ea"/>
                <a:ea typeface="+mn-ea"/>
              </a:rPr>
              <a:t>（</a:t>
            </a:r>
            <a:r>
              <a:rPr lang="en-US" altLang="zh-TW" sz="2800" b="1" dirty="0" smtClean="0">
                <a:latin typeface="+mn-ea"/>
                <a:ea typeface="+mn-ea"/>
              </a:rPr>
              <a:t>LPWAN</a:t>
            </a:r>
            <a:r>
              <a:rPr lang="zh-TW" altLang="en-US" sz="2800" b="1" dirty="0">
                <a:latin typeface="+mn-ea"/>
                <a:ea typeface="+mn-ea"/>
              </a:rPr>
              <a:t>）規範，它採用</a:t>
            </a:r>
            <a:r>
              <a:rPr lang="en-US" altLang="zh-TW" sz="2800" b="1" dirty="0">
                <a:solidFill>
                  <a:srgbClr val="FF0000"/>
                </a:solidFill>
                <a:latin typeface="+mn-ea"/>
                <a:ea typeface="+mn-ea"/>
              </a:rPr>
              <a:t>Sub-1 GHz ISM</a:t>
            </a:r>
            <a:r>
              <a:rPr lang="zh-TW" altLang="en-US" sz="2800" b="1" dirty="0">
                <a:solidFill>
                  <a:srgbClr val="FF0000"/>
                </a:solidFill>
                <a:latin typeface="+mn-ea"/>
                <a:ea typeface="+mn-ea"/>
              </a:rPr>
              <a:t>頻段</a:t>
            </a:r>
            <a:r>
              <a:rPr lang="zh-TW" altLang="en-US" sz="2800" b="1" dirty="0">
                <a:latin typeface="+mn-ea"/>
                <a:ea typeface="+mn-ea"/>
              </a:rPr>
              <a:t>進行通訊，這種無線電波為運作頻率在</a:t>
            </a:r>
            <a:r>
              <a:rPr lang="en-US" altLang="zh-TW" sz="2800" b="1" dirty="0">
                <a:solidFill>
                  <a:srgbClr val="FF0000"/>
                </a:solidFill>
                <a:latin typeface="+mn-ea"/>
                <a:ea typeface="+mn-ea"/>
              </a:rPr>
              <a:t>1GHz</a:t>
            </a:r>
            <a:r>
              <a:rPr lang="zh-TW" altLang="en-US" sz="2800" b="1" dirty="0">
                <a:solidFill>
                  <a:srgbClr val="FF0000"/>
                </a:solidFill>
                <a:latin typeface="+mn-ea"/>
                <a:ea typeface="+mn-ea"/>
              </a:rPr>
              <a:t>以下</a:t>
            </a:r>
            <a:r>
              <a:rPr lang="zh-TW" altLang="en-US" sz="2800" b="1" dirty="0">
                <a:latin typeface="+mn-ea"/>
                <a:ea typeface="+mn-ea"/>
              </a:rPr>
              <a:t>的工業、科學和醫療專用</a:t>
            </a:r>
            <a:r>
              <a:rPr lang="zh-TW" altLang="en-US" sz="2800" b="1" dirty="0" smtClean="0">
                <a:latin typeface="+mn-ea"/>
                <a:ea typeface="+mn-ea"/>
              </a:rPr>
              <a:t>波段，</a:t>
            </a:r>
            <a:r>
              <a:rPr lang="zh-TW" altLang="en-US" sz="2800" b="1" dirty="0">
                <a:latin typeface="+mn-ea"/>
                <a:ea typeface="+mn-ea"/>
              </a:rPr>
              <a:t>使用這些頻段</a:t>
            </a:r>
            <a:r>
              <a:rPr lang="zh-TW" altLang="en-US" sz="2800" b="1" dirty="0">
                <a:solidFill>
                  <a:srgbClr val="FF0000"/>
                </a:solidFill>
                <a:latin typeface="+mn-ea"/>
                <a:ea typeface="+mn-ea"/>
              </a:rPr>
              <a:t>無需許可證或費用</a:t>
            </a:r>
            <a:r>
              <a:rPr lang="zh-TW" altLang="en-US" sz="2800" b="1" dirty="0">
                <a:latin typeface="+mn-ea"/>
                <a:ea typeface="+mn-ea"/>
              </a:rPr>
              <a:t>，只需要遵守一定的發射</a:t>
            </a:r>
            <a:r>
              <a:rPr lang="zh-TW" altLang="en-US" sz="2800" b="1" dirty="0" smtClean="0">
                <a:latin typeface="+mn-ea"/>
                <a:ea typeface="+mn-ea"/>
              </a:rPr>
              <a:t>功率並且</a:t>
            </a:r>
            <a:r>
              <a:rPr lang="zh-TW" altLang="en-US" sz="2800" b="1" dirty="0">
                <a:latin typeface="+mn-ea"/>
                <a:ea typeface="+mn-ea"/>
              </a:rPr>
              <a:t>不要對其它頻段造成干擾即可。</a:t>
            </a:r>
            <a:endParaRPr lang="en-US" altLang="zh-TW" sz="2800" b="1" dirty="0">
              <a:latin typeface="+mn-ea"/>
              <a:ea typeface="+mn-ea"/>
            </a:endParaRPr>
          </a:p>
          <a:p>
            <a:pPr marL="139700"/>
            <a:r>
              <a:rPr lang="zh-TW" altLang="en-US" sz="2800" b="1" dirty="0">
                <a:latin typeface="+mn-ea"/>
                <a:ea typeface="+mn-ea"/>
              </a:rPr>
              <a:t>但是它卻採用</a:t>
            </a:r>
            <a:r>
              <a:rPr lang="zh-TW" altLang="en-US" sz="2800" b="1" dirty="0">
                <a:solidFill>
                  <a:srgbClr val="FF0000"/>
                </a:solidFill>
                <a:latin typeface="+mn-ea"/>
                <a:ea typeface="+mn-ea"/>
              </a:rPr>
              <a:t>蜂巢式網路</a:t>
            </a:r>
            <a:r>
              <a:rPr lang="zh-TW" altLang="en-US" sz="2800" b="1" dirty="0">
                <a:latin typeface="+mn-ea"/>
                <a:ea typeface="+mn-ea"/>
              </a:rPr>
              <a:t>通訊硬體架構，和</a:t>
            </a:r>
            <a:r>
              <a:rPr lang="en-US" altLang="zh-TW" sz="2800" b="1" dirty="0">
                <a:latin typeface="+mn-ea"/>
                <a:ea typeface="+mn-ea"/>
              </a:rPr>
              <a:t>NB-</a:t>
            </a:r>
            <a:r>
              <a:rPr lang="en-US" altLang="zh-TW" sz="2800" b="1" dirty="0" err="1">
                <a:latin typeface="+mn-ea"/>
                <a:ea typeface="+mn-ea"/>
              </a:rPr>
              <a:t>IoT</a:t>
            </a:r>
            <a:r>
              <a:rPr lang="zh-TW" altLang="en-US" sz="2800" b="1" dirty="0">
                <a:latin typeface="+mn-ea"/>
                <a:ea typeface="+mn-ea"/>
              </a:rPr>
              <a:t>一樣需要透過廠商搭建的基地台提供通訊服務，因此它的特性恰好夾在</a:t>
            </a:r>
            <a:r>
              <a:rPr lang="en-US" altLang="zh-TW" sz="2800" b="1" dirty="0" err="1">
                <a:latin typeface="+mn-ea"/>
                <a:ea typeface="+mn-ea"/>
              </a:rPr>
              <a:t>LoRa</a:t>
            </a:r>
            <a:r>
              <a:rPr lang="zh-TW" altLang="en-US" sz="2800" b="1" dirty="0">
                <a:latin typeface="+mn-ea"/>
                <a:ea typeface="+mn-ea"/>
              </a:rPr>
              <a:t>與</a:t>
            </a:r>
            <a:r>
              <a:rPr lang="en-US" altLang="zh-TW" sz="2800" b="1" dirty="0">
                <a:latin typeface="+mn-ea"/>
                <a:ea typeface="+mn-ea"/>
              </a:rPr>
              <a:t>NB-</a:t>
            </a:r>
            <a:r>
              <a:rPr lang="en-US" altLang="zh-TW" sz="2800" b="1" dirty="0" err="1">
                <a:latin typeface="+mn-ea"/>
                <a:ea typeface="+mn-ea"/>
              </a:rPr>
              <a:t>IoT</a:t>
            </a:r>
            <a:r>
              <a:rPr lang="zh-TW" altLang="en-US" sz="2800" b="1" dirty="0">
                <a:latin typeface="+mn-ea"/>
                <a:ea typeface="+mn-ea"/>
              </a:rPr>
              <a:t>之間，具有位於兩者之間的布建成本與通訊品質</a:t>
            </a:r>
            <a:r>
              <a:rPr lang="zh-TW" altLang="en-US" sz="2800" b="1" dirty="0" smtClean="0">
                <a:latin typeface="+mn-ea"/>
                <a:ea typeface="+mn-ea"/>
              </a:rPr>
              <a:t>。</a:t>
            </a:r>
            <a:endParaRPr lang="zh-TW" altLang="en-US" sz="2800" b="1" dirty="0">
              <a:latin typeface="+mn-ea"/>
              <a:ea typeface="+mn-ea"/>
            </a:endParaRPr>
          </a:p>
        </p:txBody>
      </p:sp>
    </p:spTree>
    <p:extLst>
      <p:ext uri="{BB962C8B-B14F-4D97-AF65-F5344CB8AC3E}">
        <p14:creationId xmlns:p14="http://schemas.microsoft.com/office/powerpoint/2010/main" val="6916664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p:cNvSpPr>
            <a:spLocks noGrp="1"/>
          </p:cNvSpPr>
          <p:nvPr>
            <p:ph type="ftr" sz="quarter" idx="10"/>
          </p:nvPr>
        </p:nvSpPr>
        <p:spPr/>
        <p:txBody>
          <a:bodyPr/>
          <a:lstStyle/>
          <a:p>
            <a:pPr algn="l"/>
            <a:r>
              <a:rPr lang="en-US" altLang="zh-TW" sz="1000" dirty="0" smtClean="0">
                <a:solidFill>
                  <a:srgbClr val="0091EA"/>
                </a:solidFill>
                <a:latin typeface="標楷體" panose="03000509000000000000" pitchFamily="65" charset="-120"/>
                <a:ea typeface="標楷體" panose="03000509000000000000" pitchFamily="65" charset="-120"/>
              </a:rPr>
              <a:t>106</a:t>
            </a:r>
            <a:r>
              <a:rPr lang="zh-TW" altLang="en-US" sz="1000" dirty="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dirty="0" smtClean="0">
              <a:solidFill>
                <a:srgbClr val="0091EA"/>
              </a:solidFill>
              <a:latin typeface="標楷體" panose="03000509000000000000" pitchFamily="65" charset="-120"/>
              <a:ea typeface="標楷體" panose="03000509000000000000" pitchFamily="65" charset="-120"/>
            </a:endParaRPr>
          </a:p>
          <a:p>
            <a:pPr algn="l"/>
            <a:r>
              <a:rPr lang="zh-TW" altLang="en-US" sz="1000" dirty="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dirty="0" smtClean="0">
                <a:solidFill>
                  <a:srgbClr val="0091EA"/>
                </a:solidFill>
                <a:latin typeface="標楷體" panose="03000509000000000000" pitchFamily="65" charset="-120"/>
                <a:ea typeface="標楷體" panose="03000509000000000000" pitchFamily="65" charset="-120"/>
              </a:rPr>
              <a:t>「新一代網路技術」課程</a:t>
            </a:r>
            <a:r>
              <a:rPr lang="zh-TW" altLang="en-US" b="1" dirty="0" smtClean="0">
                <a:solidFill>
                  <a:srgbClr val="0091EA"/>
                </a:solidFill>
              </a:rPr>
              <a:t>	</a:t>
            </a:r>
            <a:r>
              <a:rPr lang="zh-TW" altLang="en-US" dirty="0" smtClean="0"/>
              <a:t>				</a:t>
            </a:r>
            <a:r>
              <a:rPr lang="en-US" altLang="zh-TW" dirty="0" smtClean="0"/>
              <a:t>	</a:t>
            </a:r>
            <a:fld id="{00000000-1234-1234-1234-123412341234}" type="slidenum">
              <a:rPr lang="en-US" altLang="zh-TW" smtClean="0">
                <a:solidFill>
                  <a:srgbClr val="0091EA"/>
                </a:solidFill>
              </a:rPr>
              <a:pPr algn="l"/>
              <a:t>2</a:t>
            </a:fld>
            <a:endParaRPr lang="zh-TW" altLang="en-US" dirty="0" smtClean="0">
              <a:solidFill>
                <a:srgbClr val="0091EA"/>
              </a:solidFill>
            </a:endParaRPr>
          </a:p>
        </p:txBody>
      </p:sp>
      <p:sp>
        <p:nvSpPr>
          <p:cNvPr id="5" name="Shape 84"/>
          <p:cNvSpPr/>
          <p:nvPr/>
        </p:nvSpPr>
        <p:spPr>
          <a:xfrm>
            <a:off x="5865747" y="3416025"/>
            <a:ext cx="1820700" cy="18207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 name="Shape 85"/>
          <p:cNvSpPr txBox="1">
            <a:spLocks noGrp="1"/>
          </p:cNvSpPr>
          <p:nvPr>
            <p:ph type="ctrTitle" idx="4294967295"/>
          </p:nvPr>
        </p:nvSpPr>
        <p:spPr>
          <a:xfrm>
            <a:off x="1296975" y="584990"/>
            <a:ext cx="5642100" cy="831128"/>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zh-TW" altLang="en-US" sz="4000" b="1" dirty="0" smtClean="0">
                <a:latin typeface="+mj-ea"/>
                <a:ea typeface="+mj-ea"/>
              </a:rPr>
              <a:t>章節要點</a:t>
            </a:r>
            <a:endParaRPr sz="4000" b="1" dirty="0">
              <a:latin typeface="+mj-ea"/>
              <a:ea typeface="+mj-ea"/>
            </a:endParaRPr>
          </a:p>
        </p:txBody>
      </p:sp>
      <p:sp>
        <p:nvSpPr>
          <p:cNvPr id="7" name="Shape 87"/>
          <p:cNvSpPr txBox="1">
            <a:spLocks/>
          </p:cNvSpPr>
          <p:nvPr/>
        </p:nvSpPr>
        <p:spPr>
          <a:xfrm>
            <a:off x="1796120" y="1805711"/>
            <a:ext cx="5623692" cy="3722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CFD8DC"/>
              </a:buClr>
              <a:buSzPts val="3000"/>
              <a:buFont typeface="Source Sans Pro"/>
              <a:buChar char="◎"/>
              <a:defRPr sz="3000" b="0" i="0" u="none" strike="noStrike" cap="none">
                <a:solidFill>
                  <a:srgbClr val="263238"/>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rgbClr val="CFD8DC"/>
              </a:buClr>
              <a:buSzPts val="2400"/>
              <a:buFont typeface="Source Sans Pro"/>
              <a:buChar char="○"/>
              <a:defRPr sz="2400" b="0" i="0" u="none" strike="noStrike" cap="none">
                <a:solidFill>
                  <a:srgbClr val="263238"/>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rgbClr val="CFD8DC"/>
              </a:buClr>
              <a:buSzPts val="2400"/>
              <a:buFont typeface="Source Sans Pro"/>
              <a:buChar char="◉"/>
              <a:defRPr sz="2400" b="0" i="0" u="none" strike="noStrike" cap="none">
                <a:solidFill>
                  <a:srgbClr val="263238"/>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9pPr>
          </a:lstStyle>
          <a:p>
            <a:r>
              <a:rPr lang="en-US" altLang="zh-TW" sz="2800" dirty="0" err="1" smtClean="0">
                <a:latin typeface="+mn-ea"/>
                <a:ea typeface="+mn-ea"/>
              </a:rPr>
              <a:t>LoRa</a:t>
            </a:r>
            <a:endParaRPr lang="en-US" altLang="zh-TW" sz="2800" dirty="0" smtClean="0">
              <a:latin typeface="+mn-ea"/>
              <a:ea typeface="+mn-ea"/>
            </a:endParaRPr>
          </a:p>
          <a:p>
            <a:r>
              <a:rPr lang="en-US" altLang="zh-TW" sz="2800" dirty="0" smtClean="0">
                <a:latin typeface="+mn-ea"/>
                <a:ea typeface="+mn-ea"/>
              </a:rPr>
              <a:t>SIGFOX</a:t>
            </a:r>
          </a:p>
          <a:p>
            <a:r>
              <a:rPr lang="en-US" altLang="zh-TW" sz="2800" dirty="0" smtClean="0">
                <a:latin typeface="+mn-ea"/>
                <a:ea typeface="+mn-ea"/>
              </a:rPr>
              <a:t>NB-</a:t>
            </a:r>
            <a:r>
              <a:rPr lang="en-US" altLang="zh-TW" sz="2800" dirty="0" err="1" smtClean="0">
                <a:latin typeface="+mn-ea"/>
                <a:ea typeface="+mn-ea"/>
              </a:rPr>
              <a:t>IoT</a:t>
            </a:r>
            <a:endParaRPr lang="en-US" altLang="zh-TW" sz="2800" dirty="0" smtClean="0">
              <a:latin typeface="+mn-ea"/>
              <a:ea typeface="+mn-ea"/>
            </a:endParaRPr>
          </a:p>
          <a:p>
            <a:r>
              <a:rPr lang="en-US" altLang="zh-TW" sz="2800" dirty="0">
                <a:latin typeface="+mn-ea"/>
                <a:ea typeface="+mn-ea"/>
              </a:rPr>
              <a:t>Edge computing</a:t>
            </a:r>
          </a:p>
          <a:p>
            <a:r>
              <a:rPr lang="en-US" altLang="zh-TW" sz="2800" dirty="0" smtClean="0">
                <a:latin typeface="+mn-ea"/>
                <a:ea typeface="+mn-ea"/>
              </a:rPr>
              <a:t>Massive MIMO</a:t>
            </a:r>
            <a:endParaRPr lang="en-US" altLang="zh-TW" sz="2800" dirty="0" smtClean="0">
              <a:latin typeface="+mn-ea"/>
              <a:ea typeface="+mn-ea"/>
            </a:endParaRPr>
          </a:p>
        </p:txBody>
      </p:sp>
      <p:cxnSp>
        <p:nvCxnSpPr>
          <p:cNvPr id="8" name="Shape 89"/>
          <p:cNvCxnSpPr/>
          <p:nvPr/>
        </p:nvCxnSpPr>
        <p:spPr>
          <a:xfrm>
            <a:off x="6939075" y="5244825"/>
            <a:ext cx="145800" cy="567600"/>
          </a:xfrm>
          <a:prstGeom prst="straightConnector1">
            <a:avLst/>
          </a:prstGeom>
          <a:noFill/>
          <a:ln w="9525" cap="flat" cmpd="sng">
            <a:solidFill>
              <a:srgbClr val="CFD8DC"/>
            </a:solidFill>
            <a:prstDash val="solid"/>
            <a:round/>
            <a:headEnd type="none" w="med" len="med"/>
            <a:tailEnd type="none" w="med" len="med"/>
          </a:ln>
        </p:spPr>
      </p:cxnSp>
      <p:cxnSp>
        <p:nvCxnSpPr>
          <p:cNvPr id="9" name="Shape 90"/>
          <p:cNvCxnSpPr/>
          <p:nvPr/>
        </p:nvCxnSpPr>
        <p:spPr>
          <a:xfrm>
            <a:off x="7419812" y="4970090"/>
            <a:ext cx="289500" cy="396300"/>
          </a:xfrm>
          <a:prstGeom prst="straightConnector1">
            <a:avLst/>
          </a:prstGeom>
          <a:noFill/>
          <a:ln w="9525" cap="flat" cmpd="sng">
            <a:solidFill>
              <a:srgbClr val="CFD8DC"/>
            </a:solidFill>
            <a:prstDash val="solid"/>
            <a:round/>
            <a:headEnd type="none" w="med" len="med"/>
            <a:tailEnd type="none" w="med" len="med"/>
          </a:ln>
        </p:spPr>
      </p:cxnSp>
      <p:cxnSp>
        <p:nvCxnSpPr>
          <p:cNvPr id="10" name="Shape 91"/>
          <p:cNvCxnSpPr/>
          <p:nvPr/>
        </p:nvCxnSpPr>
        <p:spPr>
          <a:xfrm>
            <a:off x="7636225" y="4669275"/>
            <a:ext cx="802500" cy="259500"/>
          </a:xfrm>
          <a:prstGeom prst="straightConnector1">
            <a:avLst/>
          </a:prstGeom>
          <a:noFill/>
          <a:ln w="9525" cap="flat" cmpd="sng">
            <a:solidFill>
              <a:srgbClr val="CFD8DC"/>
            </a:solidFill>
            <a:prstDash val="solid"/>
            <a:round/>
            <a:headEnd type="none" w="med" len="med"/>
            <a:tailEnd type="none" w="med" len="med"/>
          </a:ln>
        </p:spPr>
      </p:cxnSp>
    </p:spTree>
    <p:extLst>
      <p:ext uri="{BB962C8B-B14F-4D97-AF65-F5344CB8AC3E}">
        <p14:creationId xmlns:p14="http://schemas.microsoft.com/office/powerpoint/2010/main" val="644878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頁尾版面配置區 2"/>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20</a:t>
            </a:fld>
            <a:endParaRPr lang="zh-TW" altLang="en-US" dirty="0" smtClean="0">
              <a:solidFill>
                <a:srgbClr val="0091EA"/>
              </a:solidFill>
            </a:endParaRPr>
          </a:p>
        </p:txBody>
      </p:sp>
      <p:pic>
        <p:nvPicPr>
          <p:cNvPr id="4" name="圖片 3"/>
          <p:cNvPicPr>
            <a:picLocks noChangeAspect="1"/>
          </p:cNvPicPr>
          <p:nvPr/>
        </p:nvPicPr>
        <p:blipFill>
          <a:blip r:embed="rId3"/>
          <a:stretch>
            <a:fillRect/>
          </a:stretch>
        </p:blipFill>
        <p:spPr>
          <a:xfrm>
            <a:off x="258942" y="595746"/>
            <a:ext cx="8728175" cy="4909598"/>
          </a:xfrm>
          <a:prstGeom prst="rect">
            <a:avLst/>
          </a:prstGeom>
        </p:spPr>
      </p:pic>
    </p:spTree>
    <p:extLst>
      <p:ext uri="{BB962C8B-B14F-4D97-AF65-F5344CB8AC3E}">
        <p14:creationId xmlns:p14="http://schemas.microsoft.com/office/powerpoint/2010/main" val="776102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err="1" smtClean="0">
                <a:latin typeface="+mj-ea"/>
              </a:rPr>
              <a:t>Sigfox</a:t>
            </a:r>
            <a:r>
              <a:rPr lang="zh-TW" altLang="en-US" b="1" dirty="0">
                <a:latin typeface="+mj-ea"/>
                <a:ea typeface="+mj-ea"/>
              </a:rPr>
              <a:t> </a:t>
            </a:r>
            <a:r>
              <a:rPr lang="zh-TW" altLang="en-US" b="1" dirty="0" smtClean="0">
                <a:latin typeface="+mj-ea"/>
                <a:ea typeface="+mj-ea"/>
              </a:rPr>
              <a:t>服務示意圖</a:t>
            </a:r>
            <a:endParaRPr lang="zh-TW" altLang="en-US" b="1" dirty="0">
              <a:latin typeface="+mj-ea"/>
              <a:ea typeface="+mj-ea"/>
            </a:endParaRPr>
          </a:p>
        </p:txBody>
      </p:sp>
      <p:sp>
        <p:nvSpPr>
          <p:cNvPr id="4" name="矩形 3"/>
          <p:cNvSpPr/>
          <p:nvPr/>
        </p:nvSpPr>
        <p:spPr>
          <a:xfrm>
            <a:off x="857325" y="5675278"/>
            <a:ext cx="7234052" cy="523220"/>
          </a:xfrm>
          <a:prstGeom prst="rect">
            <a:avLst/>
          </a:prstGeom>
        </p:spPr>
        <p:txBody>
          <a:bodyPr wrap="square">
            <a:spAutoFit/>
          </a:bodyPr>
          <a:lstStyle/>
          <a:p>
            <a:r>
              <a:rPr lang="en-US" altLang="zh-TW" b="1" dirty="0" err="1">
                <a:latin typeface="+mj-ea"/>
                <a:ea typeface="+mj-ea"/>
              </a:rPr>
              <a:t>Sigfox</a:t>
            </a:r>
            <a:r>
              <a:rPr lang="zh-TW" altLang="en-US" b="1" dirty="0">
                <a:latin typeface="+mj-ea"/>
                <a:ea typeface="+mj-ea"/>
              </a:rPr>
              <a:t>的硬體基地台建築部分由</a:t>
            </a:r>
            <a:r>
              <a:rPr lang="zh-TW" altLang="en-US" b="1" dirty="0" smtClean="0">
                <a:latin typeface="+mj-ea"/>
                <a:ea typeface="+mj-ea"/>
              </a:rPr>
              <a:t>專業廠商</a:t>
            </a:r>
            <a:r>
              <a:rPr lang="zh-TW" altLang="en-US" b="1" dirty="0">
                <a:latin typeface="+mj-ea"/>
                <a:ea typeface="+mj-ea"/>
              </a:rPr>
              <a:t>負責，使用者只需在電腦上利用</a:t>
            </a:r>
            <a:r>
              <a:rPr lang="en-US" altLang="zh-TW" b="1" dirty="0" err="1">
                <a:latin typeface="+mj-ea"/>
                <a:ea typeface="+mj-ea"/>
              </a:rPr>
              <a:t>Sigfox</a:t>
            </a:r>
            <a:r>
              <a:rPr lang="en-US" altLang="zh-TW" b="1" dirty="0">
                <a:latin typeface="+mj-ea"/>
                <a:ea typeface="+mj-ea"/>
              </a:rPr>
              <a:t> Could</a:t>
            </a:r>
            <a:r>
              <a:rPr lang="zh-TW" altLang="en-US" b="1" dirty="0">
                <a:latin typeface="+mj-ea"/>
                <a:ea typeface="+mj-ea"/>
              </a:rPr>
              <a:t>雲端服務平台，就能連線至物聯網裝置。</a:t>
            </a:r>
          </a:p>
        </p:txBody>
      </p:sp>
      <p:pic>
        <p:nvPicPr>
          <p:cNvPr id="1026" name="Picture 2" descr="C:\Users\Z.wchen\AppData\Local\LINE\Cache\tmp\153965140425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230" y="1409470"/>
            <a:ext cx="7724775" cy="3695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Users\Z.wchen\AppData\Local\LINE\Cache\tmp\153965156647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2688" y="5105170"/>
            <a:ext cx="2124075" cy="43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1349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786150" y="410826"/>
            <a:ext cx="7571700" cy="936900"/>
          </a:xfrm>
          <a:prstGeom prst="rect">
            <a:avLst/>
          </a:prstGeom>
        </p:spPr>
        <p:txBody>
          <a:bodyPr spcFirstLastPara="1" wrap="square" lIns="91425" tIns="91425" rIns="91425" bIns="91425" anchor="b" anchorCtr="0">
            <a:noAutofit/>
          </a:bodyPr>
          <a:lstStyle/>
          <a:p>
            <a:pPr lvl="0" algn="ctr"/>
            <a:r>
              <a:rPr lang="en-US" altLang="zh-TW" b="1" dirty="0" err="1" smtClean="0">
                <a:latin typeface="+mj-ea"/>
                <a:ea typeface="+mj-ea"/>
              </a:rPr>
              <a:t>Sigfox</a:t>
            </a:r>
            <a:r>
              <a:rPr lang="zh-TW" altLang="en-US" b="1" dirty="0" smtClean="0">
                <a:latin typeface="+mj-ea"/>
                <a:ea typeface="+mj-ea"/>
              </a:rPr>
              <a:t>技術特色</a:t>
            </a:r>
            <a:endParaRPr b="1" dirty="0">
              <a:latin typeface="+mj-ea"/>
              <a:ea typeface="+mj-ea"/>
            </a:endParaRPr>
          </a:p>
        </p:txBody>
      </p:sp>
      <p:sp>
        <p:nvSpPr>
          <p:cNvPr id="2" name="矩形 1"/>
          <p:cNvSpPr/>
          <p:nvPr/>
        </p:nvSpPr>
        <p:spPr>
          <a:xfrm>
            <a:off x="999461" y="1278390"/>
            <a:ext cx="7283300" cy="3970318"/>
          </a:xfrm>
          <a:prstGeom prst="rect">
            <a:avLst/>
          </a:prstGeom>
        </p:spPr>
        <p:txBody>
          <a:bodyPr wrap="square">
            <a:spAutoFit/>
          </a:bodyPr>
          <a:lstStyle/>
          <a:p>
            <a:pPr marL="139700"/>
            <a:r>
              <a:rPr lang="en-US" altLang="zh-TW" sz="2800" b="1" dirty="0" err="1" smtClean="0">
                <a:latin typeface="+mn-ea"/>
                <a:ea typeface="+mn-ea"/>
              </a:rPr>
              <a:t>Sigfox</a:t>
            </a:r>
            <a:r>
              <a:rPr lang="zh-TW" altLang="en-US" sz="2800" b="1" dirty="0" smtClean="0">
                <a:latin typeface="+mn-ea"/>
                <a:ea typeface="+mn-ea"/>
              </a:rPr>
              <a:t>設計</a:t>
            </a:r>
            <a:r>
              <a:rPr lang="zh-TW" altLang="en-US" sz="2800" b="1" dirty="0">
                <a:latin typeface="+mn-ea"/>
                <a:ea typeface="+mn-ea"/>
              </a:rPr>
              <a:t>了輕量化的通訊協定，它的傳輸速度僅</a:t>
            </a:r>
            <a:r>
              <a:rPr lang="zh-TW" altLang="en-US" sz="2800" b="1" dirty="0" smtClean="0">
                <a:latin typeface="+mn-ea"/>
                <a:ea typeface="+mn-ea"/>
              </a:rPr>
              <a:t>為 </a:t>
            </a:r>
            <a:r>
              <a:rPr lang="en-US" altLang="zh-TW" sz="2800" b="1" dirty="0" smtClean="0">
                <a:solidFill>
                  <a:srgbClr val="FF0000"/>
                </a:solidFill>
                <a:latin typeface="+mn-ea"/>
                <a:ea typeface="+mn-ea"/>
              </a:rPr>
              <a:t>100bit/s</a:t>
            </a:r>
            <a:r>
              <a:rPr lang="zh-TW" altLang="en-US" sz="2800" b="1" dirty="0">
                <a:latin typeface="+mn-ea"/>
                <a:ea typeface="+mn-ea"/>
              </a:rPr>
              <a:t>，每天每個裝置也被限制最多只能傳送</a:t>
            </a:r>
            <a:r>
              <a:rPr lang="en-US" altLang="zh-TW" sz="2800" b="1" dirty="0">
                <a:solidFill>
                  <a:srgbClr val="FF0000"/>
                </a:solidFill>
                <a:latin typeface="+mn-ea"/>
                <a:ea typeface="+mn-ea"/>
              </a:rPr>
              <a:t>140</a:t>
            </a:r>
            <a:r>
              <a:rPr lang="zh-TW" altLang="en-US" sz="2800" b="1" dirty="0">
                <a:solidFill>
                  <a:srgbClr val="FF0000"/>
                </a:solidFill>
                <a:latin typeface="+mn-ea"/>
                <a:ea typeface="+mn-ea"/>
              </a:rPr>
              <a:t>則</a:t>
            </a:r>
            <a:r>
              <a:rPr lang="zh-TW" altLang="en-US" sz="2800" b="1" dirty="0">
                <a:latin typeface="+mn-ea"/>
                <a:ea typeface="+mn-ea"/>
              </a:rPr>
              <a:t>訊息，每個訊息的容量最大</a:t>
            </a:r>
            <a:r>
              <a:rPr lang="zh-TW" altLang="en-US" sz="2800" b="1" dirty="0" smtClean="0">
                <a:latin typeface="+mn-ea"/>
                <a:ea typeface="+mn-ea"/>
              </a:rPr>
              <a:t>為 </a:t>
            </a:r>
            <a:r>
              <a:rPr lang="en-US" altLang="zh-TW" sz="2800" b="1" dirty="0" smtClean="0">
                <a:solidFill>
                  <a:srgbClr val="FF0000"/>
                </a:solidFill>
                <a:latin typeface="+mn-ea"/>
                <a:ea typeface="+mn-ea"/>
              </a:rPr>
              <a:t>12Byte</a:t>
            </a:r>
            <a:r>
              <a:rPr lang="zh-TW" altLang="en-US" sz="2800" b="1" dirty="0">
                <a:latin typeface="+mn-ea"/>
                <a:ea typeface="+mn-ea"/>
              </a:rPr>
              <a:t>。在傳送</a:t>
            </a:r>
            <a:r>
              <a:rPr lang="en-US" altLang="zh-TW" sz="2800" b="1" dirty="0">
                <a:latin typeface="+mn-ea"/>
                <a:ea typeface="+mn-ea"/>
              </a:rPr>
              <a:t>12Byte</a:t>
            </a:r>
            <a:r>
              <a:rPr lang="zh-TW" altLang="en-US" sz="2800" b="1" dirty="0">
                <a:latin typeface="+mn-ea"/>
                <a:ea typeface="+mn-ea"/>
              </a:rPr>
              <a:t>訊息的時候，封包大小僅</a:t>
            </a:r>
            <a:r>
              <a:rPr lang="zh-TW" altLang="en-US" sz="2800" b="1" dirty="0" smtClean="0">
                <a:latin typeface="+mn-ea"/>
                <a:ea typeface="+mn-ea"/>
              </a:rPr>
              <a:t>為 </a:t>
            </a:r>
            <a:r>
              <a:rPr lang="en-US" altLang="zh-TW" sz="2800" b="1" dirty="0" smtClean="0">
                <a:solidFill>
                  <a:srgbClr val="FF0000"/>
                </a:solidFill>
                <a:latin typeface="+mn-ea"/>
                <a:ea typeface="+mn-ea"/>
              </a:rPr>
              <a:t>26Byte</a:t>
            </a:r>
            <a:r>
              <a:rPr lang="zh-TW" altLang="en-US" sz="2800" b="1" dirty="0">
                <a:latin typeface="+mn-ea"/>
                <a:ea typeface="+mn-ea"/>
              </a:rPr>
              <a:t>，再加上通訊方式的最佳化，無需透過信令（</a:t>
            </a:r>
            <a:r>
              <a:rPr lang="en-US" altLang="zh-TW" sz="2800" b="1" dirty="0" err="1">
                <a:latin typeface="+mn-ea"/>
                <a:ea typeface="+mn-ea"/>
              </a:rPr>
              <a:t>Signalling</a:t>
            </a:r>
            <a:r>
              <a:rPr lang="zh-TW" altLang="en-US" sz="2800" b="1" dirty="0">
                <a:latin typeface="+mn-ea"/>
                <a:ea typeface="+mn-ea"/>
              </a:rPr>
              <a:t>）控制設備間的運作狀況，因此能在傳輸一樣資料的前提下，降低總體資訊的傳輸量，如此一來有助於節省物聯網裝置的電力消耗</a:t>
            </a:r>
            <a:r>
              <a:rPr lang="zh-TW" altLang="en-US" sz="2800" b="1" dirty="0" smtClean="0">
                <a:latin typeface="+mn-ea"/>
                <a:ea typeface="+mn-ea"/>
              </a:rPr>
              <a:t>。</a:t>
            </a:r>
            <a:endParaRPr lang="zh-TW" altLang="en-US" sz="2800" b="1" dirty="0">
              <a:latin typeface="+mn-ea"/>
              <a:ea typeface="+mn-ea"/>
            </a:endParaRPr>
          </a:p>
        </p:txBody>
      </p:sp>
    </p:spTree>
    <p:extLst>
      <p:ext uri="{BB962C8B-B14F-4D97-AF65-F5344CB8AC3E}">
        <p14:creationId xmlns:p14="http://schemas.microsoft.com/office/powerpoint/2010/main" val="25059670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頁尾版面配置區 2"/>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23</a:t>
            </a:fld>
            <a:endParaRPr lang="zh-TW" altLang="en-US" dirty="0" smtClean="0">
              <a:solidFill>
                <a:srgbClr val="0091EA"/>
              </a:solidFill>
            </a:endParaRPr>
          </a:p>
        </p:txBody>
      </p:sp>
      <p:pic>
        <p:nvPicPr>
          <p:cNvPr id="4" name="圖片 3"/>
          <p:cNvPicPr>
            <a:picLocks noChangeAspect="1"/>
          </p:cNvPicPr>
          <p:nvPr/>
        </p:nvPicPr>
        <p:blipFill>
          <a:blip r:embed="rId3"/>
          <a:stretch>
            <a:fillRect/>
          </a:stretch>
        </p:blipFill>
        <p:spPr>
          <a:xfrm>
            <a:off x="437060" y="1066584"/>
            <a:ext cx="8269879" cy="4651807"/>
          </a:xfrm>
          <a:prstGeom prst="rect">
            <a:avLst/>
          </a:prstGeom>
        </p:spPr>
      </p:pic>
    </p:spTree>
    <p:extLst>
      <p:ext uri="{BB962C8B-B14F-4D97-AF65-F5344CB8AC3E}">
        <p14:creationId xmlns:p14="http://schemas.microsoft.com/office/powerpoint/2010/main" val="660611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頁尾版面配置區 2"/>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24</a:t>
            </a:fld>
            <a:endParaRPr lang="zh-TW" altLang="en-US" dirty="0" smtClean="0">
              <a:solidFill>
                <a:srgbClr val="0091EA"/>
              </a:solidFill>
            </a:endParaRPr>
          </a:p>
        </p:txBody>
      </p:sp>
      <p:pic>
        <p:nvPicPr>
          <p:cNvPr id="4" name="圖片 3"/>
          <p:cNvPicPr>
            <a:picLocks noChangeAspect="1"/>
          </p:cNvPicPr>
          <p:nvPr/>
        </p:nvPicPr>
        <p:blipFill>
          <a:blip r:embed="rId3"/>
          <a:stretch>
            <a:fillRect/>
          </a:stretch>
        </p:blipFill>
        <p:spPr>
          <a:xfrm>
            <a:off x="258618" y="966210"/>
            <a:ext cx="8626764" cy="4852555"/>
          </a:xfrm>
          <a:prstGeom prst="rect">
            <a:avLst/>
          </a:prstGeom>
        </p:spPr>
      </p:pic>
    </p:spTree>
    <p:extLst>
      <p:ext uri="{BB962C8B-B14F-4D97-AF65-F5344CB8AC3E}">
        <p14:creationId xmlns:p14="http://schemas.microsoft.com/office/powerpoint/2010/main" val="2652848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頁尾版面配置區 2"/>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25</a:t>
            </a:fld>
            <a:endParaRPr lang="zh-TW" altLang="en-US" dirty="0" smtClean="0">
              <a:solidFill>
                <a:srgbClr val="0091EA"/>
              </a:solidFill>
            </a:endParaRPr>
          </a:p>
        </p:txBody>
      </p:sp>
      <p:pic>
        <p:nvPicPr>
          <p:cNvPr id="4" name="圖片 3"/>
          <p:cNvPicPr>
            <a:picLocks noChangeAspect="1"/>
          </p:cNvPicPr>
          <p:nvPr/>
        </p:nvPicPr>
        <p:blipFill>
          <a:blip r:embed="rId3"/>
          <a:stretch>
            <a:fillRect/>
          </a:stretch>
        </p:blipFill>
        <p:spPr>
          <a:xfrm>
            <a:off x="403561" y="921110"/>
            <a:ext cx="8336877" cy="4689493"/>
          </a:xfrm>
          <a:prstGeom prst="rect">
            <a:avLst/>
          </a:prstGeom>
        </p:spPr>
      </p:pic>
    </p:spTree>
    <p:extLst>
      <p:ext uri="{BB962C8B-B14F-4D97-AF65-F5344CB8AC3E}">
        <p14:creationId xmlns:p14="http://schemas.microsoft.com/office/powerpoint/2010/main" val="2226371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頁尾版面配置區 2"/>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26</a:t>
            </a:fld>
            <a:endParaRPr lang="zh-TW" altLang="en-US" dirty="0" smtClean="0">
              <a:solidFill>
                <a:srgbClr val="0091EA"/>
              </a:solidFill>
            </a:endParaRPr>
          </a:p>
        </p:txBody>
      </p:sp>
      <p:pic>
        <p:nvPicPr>
          <p:cNvPr id="4" name="圖片 3"/>
          <p:cNvPicPr>
            <a:picLocks noChangeAspect="1"/>
          </p:cNvPicPr>
          <p:nvPr/>
        </p:nvPicPr>
        <p:blipFill>
          <a:blip r:embed="rId3"/>
          <a:stretch>
            <a:fillRect/>
          </a:stretch>
        </p:blipFill>
        <p:spPr>
          <a:xfrm>
            <a:off x="59901" y="656820"/>
            <a:ext cx="9084099" cy="5109806"/>
          </a:xfrm>
          <a:prstGeom prst="rect">
            <a:avLst/>
          </a:prstGeom>
        </p:spPr>
      </p:pic>
    </p:spTree>
    <p:extLst>
      <p:ext uri="{BB962C8B-B14F-4D97-AF65-F5344CB8AC3E}">
        <p14:creationId xmlns:p14="http://schemas.microsoft.com/office/powerpoint/2010/main" val="3175892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786150" y="410826"/>
            <a:ext cx="7571700" cy="936900"/>
          </a:xfrm>
          <a:prstGeom prst="rect">
            <a:avLst/>
          </a:prstGeom>
        </p:spPr>
        <p:txBody>
          <a:bodyPr spcFirstLastPara="1" wrap="square" lIns="91425" tIns="91425" rIns="91425" bIns="91425" anchor="b" anchorCtr="0">
            <a:noAutofit/>
          </a:bodyPr>
          <a:lstStyle/>
          <a:p>
            <a:pPr lvl="0" algn="ctr"/>
            <a:r>
              <a:rPr lang="en-US" altLang="zh-TW" b="1" dirty="0" err="1" smtClean="0">
                <a:latin typeface="+mj-ea"/>
                <a:ea typeface="+mj-ea"/>
              </a:rPr>
              <a:t>Sigfox</a:t>
            </a:r>
            <a:r>
              <a:rPr lang="zh-TW" altLang="en-US" b="1" dirty="0" smtClean="0">
                <a:latin typeface="+mj-ea"/>
                <a:ea typeface="+mj-ea"/>
              </a:rPr>
              <a:t>無線接入網路</a:t>
            </a:r>
            <a:endParaRPr b="1" dirty="0">
              <a:latin typeface="+mj-ea"/>
              <a:ea typeface="+mj-ea"/>
            </a:endParaRPr>
          </a:p>
        </p:txBody>
      </p:sp>
      <p:sp>
        <p:nvSpPr>
          <p:cNvPr id="2" name="矩形 1"/>
          <p:cNvSpPr/>
          <p:nvPr/>
        </p:nvSpPr>
        <p:spPr>
          <a:xfrm>
            <a:off x="999461" y="1278390"/>
            <a:ext cx="7283300" cy="4401205"/>
          </a:xfrm>
          <a:prstGeom prst="rect">
            <a:avLst/>
          </a:prstGeom>
        </p:spPr>
        <p:txBody>
          <a:bodyPr wrap="square">
            <a:spAutoFit/>
          </a:bodyPr>
          <a:lstStyle/>
          <a:p>
            <a:r>
              <a:rPr lang="zh-TW" altLang="en-US" sz="2800" b="1" dirty="0" smtClean="0">
                <a:latin typeface="+mn-ea"/>
                <a:ea typeface="+mn-ea"/>
              </a:rPr>
              <a:t>由於</a:t>
            </a:r>
            <a:r>
              <a:rPr lang="zh-TW" altLang="en-US" sz="2800" b="1" dirty="0">
                <a:latin typeface="+mn-ea"/>
                <a:ea typeface="+mn-ea"/>
              </a:rPr>
              <a:t>物聯網連接使用低數據速率，</a:t>
            </a:r>
            <a:r>
              <a:rPr lang="en-US" altLang="zh-TW" sz="2800" b="1" dirty="0">
                <a:latin typeface="+mn-ea"/>
                <a:ea typeface="+mn-ea"/>
              </a:rPr>
              <a:t>SIGFOX</a:t>
            </a:r>
            <a:r>
              <a:rPr lang="zh-TW" altLang="en-US" sz="2800" b="1" dirty="0" smtClean="0">
                <a:latin typeface="+mn-ea"/>
                <a:ea typeface="+mn-ea"/>
              </a:rPr>
              <a:t>網路利用</a:t>
            </a:r>
            <a:r>
              <a:rPr lang="zh-TW" altLang="en-US" sz="2800" b="1" dirty="0">
                <a:latin typeface="+mn-ea"/>
                <a:ea typeface="+mn-ea"/>
              </a:rPr>
              <a:t>了超窄帶，</a:t>
            </a:r>
            <a:r>
              <a:rPr lang="en-US" altLang="zh-TW" sz="2800" b="1" dirty="0">
                <a:latin typeface="+mn-ea"/>
                <a:ea typeface="+mn-ea"/>
              </a:rPr>
              <a:t>UNB</a:t>
            </a:r>
            <a:r>
              <a:rPr lang="zh-TW" altLang="en-US" sz="2800" b="1" dirty="0">
                <a:latin typeface="+mn-ea"/>
                <a:ea typeface="+mn-ea"/>
              </a:rPr>
              <a:t>技術。傳輸功耗水平非常低，而仍然能維持一個穩定的數據連接。</a:t>
            </a:r>
          </a:p>
          <a:p>
            <a:r>
              <a:rPr lang="en-US" altLang="zh-TW" sz="2800" b="1" dirty="0" err="1">
                <a:latin typeface="+mn-ea"/>
                <a:ea typeface="+mn-ea"/>
              </a:rPr>
              <a:t>Sigfox</a:t>
            </a:r>
            <a:r>
              <a:rPr lang="zh-TW" altLang="en-US" sz="2800" b="1" dirty="0">
                <a:latin typeface="+mn-ea"/>
                <a:ea typeface="+mn-ea"/>
              </a:rPr>
              <a:t>無線鏈路使用免授權的</a:t>
            </a:r>
            <a:r>
              <a:rPr lang="en-US" altLang="zh-TW" sz="2800" b="1" dirty="0">
                <a:latin typeface="+mn-ea"/>
                <a:ea typeface="+mn-ea"/>
              </a:rPr>
              <a:t>ISM</a:t>
            </a:r>
            <a:r>
              <a:rPr lang="zh-TW" altLang="en-US" sz="2800" b="1" dirty="0">
                <a:latin typeface="+mn-ea"/>
                <a:ea typeface="+mn-ea"/>
              </a:rPr>
              <a:t>射頻頻段。頻率根據國家法規有所不同，但在歐洲廣泛</a:t>
            </a:r>
            <a:r>
              <a:rPr lang="zh-TW" altLang="en-US" sz="2800" b="1" dirty="0" smtClean="0">
                <a:latin typeface="+mn-ea"/>
                <a:ea typeface="+mn-ea"/>
              </a:rPr>
              <a:t>使用 </a:t>
            </a:r>
            <a:r>
              <a:rPr lang="en-US" altLang="zh-TW" sz="2800" b="1" dirty="0" smtClean="0">
                <a:solidFill>
                  <a:srgbClr val="FF0000"/>
                </a:solidFill>
                <a:latin typeface="+mn-ea"/>
                <a:ea typeface="+mn-ea"/>
              </a:rPr>
              <a:t>868MHz</a:t>
            </a:r>
            <a:r>
              <a:rPr lang="zh-TW" altLang="en-US" sz="2800" b="1" dirty="0">
                <a:latin typeface="+mn-ea"/>
                <a:ea typeface="+mn-ea"/>
              </a:rPr>
              <a:t>，在美國</a:t>
            </a:r>
            <a:r>
              <a:rPr lang="zh-TW" altLang="en-US" sz="2800" b="1" dirty="0" smtClean="0">
                <a:latin typeface="+mn-ea"/>
                <a:ea typeface="+mn-ea"/>
              </a:rPr>
              <a:t>是 </a:t>
            </a:r>
            <a:r>
              <a:rPr lang="en-US" altLang="zh-TW" sz="2800" b="1" dirty="0" smtClean="0">
                <a:solidFill>
                  <a:srgbClr val="FF0000"/>
                </a:solidFill>
                <a:latin typeface="+mn-ea"/>
                <a:ea typeface="+mn-ea"/>
              </a:rPr>
              <a:t>915MHz</a:t>
            </a:r>
            <a:r>
              <a:rPr lang="zh-TW" altLang="en-US" sz="2800" b="1" dirty="0">
                <a:latin typeface="+mn-ea"/>
                <a:ea typeface="+mn-ea"/>
              </a:rPr>
              <a:t>。</a:t>
            </a:r>
          </a:p>
          <a:p>
            <a:r>
              <a:rPr lang="en-US" altLang="zh-TW" sz="2800" b="1" dirty="0">
                <a:latin typeface="+mn-ea"/>
                <a:ea typeface="+mn-ea"/>
              </a:rPr>
              <a:t>SIGFOX</a:t>
            </a:r>
            <a:r>
              <a:rPr lang="zh-TW" altLang="en-US" sz="2800" b="1" dirty="0">
                <a:latin typeface="+mn-ea"/>
                <a:ea typeface="+mn-ea"/>
              </a:rPr>
              <a:t>網絡中單元的密度</a:t>
            </a:r>
            <a:r>
              <a:rPr lang="en-US" altLang="zh-TW" sz="2800" b="1" dirty="0">
                <a:latin typeface="+mn-ea"/>
                <a:ea typeface="+mn-ea"/>
              </a:rPr>
              <a:t>(</a:t>
            </a:r>
            <a:r>
              <a:rPr lang="zh-TW" altLang="en-US" sz="2800" b="1" dirty="0">
                <a:latin typeface="+mn-ea"/>
                <a:ea typeface="+mn-ea"/>
              </a:rPr>
              <a:t>基於平均距離</a:t>
            </a:r>
            <a:r>
              <a:rPr lang="en-US" altLang="zh-TW" sz="2800" b="1" dirty="0">
                <a:latin typeface="+mn-ea"/>
                <a:ea typeface="+mn-ea"/>
              </a:rPr>
              <a:t>)</a:t>
            </a:r>
            <a:r>
              <a:rPr lang="zh-TW" altLang="en-US" sz="2800" b="1" dirty="0">
                <a:latin typeface="+mn-ea"/>
                <a:ea typeface="+mn-ea"/>
              </a:rPr>
              <a:t>，在農村地區大約</a:t>
            </a:r>
            <a:r>
              <a:rPr lang="en-US" altLang="zh-TW" sz="2800" b="1" dirty="0">
                <a:latin typeface="+mn-ea"/>
                <a:ea typeface="+mn-ea"/>
              </a:rPr>
              <a:t>30-50km</a:t>
            </a:r>
            <a:r>
              <a:rPr lang="zh-TW" altLang="en-US" sz="2800" b="1" dirty="0">
                <a:latin typeface="+mn-ea"/>
                <a:ea typeface="+mn-ea"/>
              </a:rPr>
              <a:t>，在城市中常有更多的障礙物和噪聲距離可能減少到</a:t>
            </a:r>
            <a:r>
              <a:rPr lang="en-US" altLang="zh-TW" sz="2800" b="1" dirty="0">
                <a:latin typeface="+mn-ea"/>
                <a:ea typeface="+mn-ea"/>
              </a:rPr>
              <a:t>3-10km</a:t>
            </a:r>
            <a:r>
              <a:rPr lang="zh-TW" altLang="en-US" sz="2800" b="1" dirty="0">
                <a:latin typeface="+mn-ea"/>
                <a:ea typeface="+mn-ea"/>
              </a:rPr>
              <a:t>之間</a:t>
            </a:r>
            <a:r>
              <a:rPr lang="zh-TW" altLang="en-US" sz="2800" b="1" dirty="0" smtClean="0">
                <a:latin typeface="+mn-ea"/>
                <a:ea typeface="+mn-ea"/>
              </a:rPr>
              <a:t>。</a:t>
            </a:r>
            <a:endParaRPr lang="zh-TW" altLang="en-US" sz="2800" b="1" dirty="0">
              <a:latin typeface="+mn-ea"/>
              <a:ea typeface="+mn-ea"/>
            </a:endParaRPr>
          </a:p>
        </p:txBody>
      </p:sp>
    </p:spTree>
    <p:extLst>
      <p:ext uri="{BB962C8B-B14F-4D97-AF65-F5344CB8AC3E}">
        <p14:creationId xmlns:p14="http://schemas.microsoft.com/office/powerpoint/2010/main" val="40322174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786150" y="410826"/>
            <a:ext cx="7571700" cy="936900"/>
          </a:xfrm>
          <a:prstGeom prst="rect">
            <a:avLst/>
          </a:prstGeom>
        </p:spPr>
        <p:txBody>
          <a:bodyPr spcFirstLastPara="1" wrap="square" lIns="91425" tIns="91425" rIns="91425" bIns="91425" anchor="b" anchorCtr="0">
            <a:noAutofit/>
          </a:bodyPr>
          <a:lstStyle/>
          <a:p>
            <a:pPr lvl="0" algn="ctr"/>
            <a:r>
              <a:rPr lang="en-US" altLang="zh-TW" b="1" dirty="0" err="1" smtClean="0">
                <a:latin typeface="+mj-ea"/>
                <a:ea typeface="+mj-ea"/>
              </a:rPr>
              <a:t>Sigfox</a:t>
            </a:r>
            <a:r>
              <a:rPr lang="zh-TW" altLang="en-US" b="1" dirty="0" smtClean="0">
                <a:latin typeface="+mj-ea"/>
                <a:ea typeface="+mj-ea"/>
              </a:rPr>
              <a:t>網路架構</a:t>
            </a:r>
            <a:endParaRPr b="1" dirty="0">
              <a:latin typeface="+mj-ea"/>
              <a:ea typeface="+mj-ea"/>
            </a:endParaRPr>
          </a:p>
        </p:txBody>
      </p:sp>
      <p:sp>
        <p:nvSpPr>
          <p:cNvPr id="2" name="矩形 1"/>
          <p:cNvSpPr/>
          <p:nvPr/>
        </p:nvSpPr>
        <p:spPr>
          <a:xfrm>
            <a:off x="999461" y="1278390"/>
            <a:ext cx="7283300" cy="4401205"/>
          </a:xfrm>
          <a:prstGeom prst="rect">
            <a:avLst/>
          </a:prstGeom>
        </p:spPr>
        <p:txBody>
          <a:bodyPr wrap="square">
            <a:spAutoFit/>
          </a:bodyPr>
          <a:lstStyle/>
          <a:p>
            <a:r>
              <a:rPr lang="en-US" altLang="zh-TW" sz="2800" b="1" dirty="0" err="1">
                <a:latin typeface="+mn-ea"/>
                <a:ea typeface="+mn-ea"/>
              </a:rPr>
              <a:t>SigFox</a:t>
            </a:r>
            <a:r>
              <a:rPr lang="en-US" altLang="zh-TW" sz="2800" b="1" dirty="0">
                <a:latin typeface="+mn-ea"/>
                <a:ea typeface="+mn-ea"/>
              </a:rPr>
              <a:t> </a:t>
            </a:r>
            <a:r>
              <a:rPr lang="zh-TW" altLang="en-US" sz="2800" b="1" dirty="0">
                <a:latin typeface="+mn-ea"/>
                <a:ea typeface="+mn-ea"/>
              </a:rPr>
              <a:t>的主要技術，與主流電信推動的寬頻相反，主打超窄頻技術</a:t>
            </a:r>
            <a:r>
              <a:rPr lang="zh-TW" altLang="en-US" sz="2000" b="1" dirty="0">
                <a:latin typeface="+mn-ea"/>
                <a:ea typeface="+mn-ea"/>
              </a:rPr>
              <a:t>（</a:t>
            </a:r>
            <a:r>
              <a:rPr lang="en-US" altLang="zh-TW" sz="2000" b="1" dirty="0">
                <a:latin typeface="+mn-ea"/>
                <a:ea typeface="+mn-ea"/>
              </a:rPr>
              <a:t>ultra-narrow band </a:t>
            </a:r>
            <a:r>
              <a:rPr lang="zh-TW" altLang="en-US" sz="2000" b="1" dirty="0">
                <a:latin typeface="+mn-ea"/>
                <a:ea typeface="+mn-ea"/>
              </a:rPr>
              <a:t>）</a:t>
            </a:r>
            <a:r>
              <a:rPr lang="zh-TW" altLang="en-US" sz="2800" b="1" dirty="0">
                <a:latin typeface="+mn-ea"/>
                <a:ea typeface="+mn-ea"/>
              </a:rPr>
              <a:t>，這是因為一些物聯網應用往往只需偶爾傳輸少量數據，因此超窄頻應用就足以應付傳輸需求。</a:t>
            </a:r>
          </a:p>
          <a:p>
            <a:r>
              <a:rPr lang="en-US" altLang="zh-TW" sz="2800" b="1" dirty="0">
                <a:latin typeface="+mn-ea"/>
                <a:ea typeface="+mn-ea"/>
              </a:rPr>
              <a:t>SIGFOX</a:t>
            </a:r>
            <a:r>
              <a:rPr lang="zh-TW" altLang="en-US" sz="2800" b="1" dirty="0">
                <a:latin typeface="+mn-ea"/>
                <a:ea typeface="+mn-ea"/>
              </a:rPr>
              <a:t>使用標準的二進位相移鍵控</a:t>
            </a:r>
            <a:r>
              <a:rPr lang="zh-TW" altLang="en-US" sz="2000" b="1" dirty="0">
                <a:latin typeface="+mn-ea"/>
                <a:ea typeface="+mn-ea"/>
              </a:rPr>
              <a:t>（</a:t>
            </a:r>
            <a:r>
              <a:rPr lang="en-US" altLang="zh-TW" sz="2000" b="1" dirty="0">
                <a:latin typeface="+mn-ea"/>
                <a:ea typeface="+mn-ea"/>
              </a:rPr>
              <a:t>BPSK</a:t>
            </a:r>
            <a:r>
              <a:rPr lang="zh-TW" altLang="en-US" sz="2000" b="1" dirty="0">
                <a:latin typeface="+mn-ea"/>
                <a:ea typeface="+mn-ea"/>
              </a:rPr>
              <a:t>，</a:t>
            </a:r>
            <a:r>
              <a:rPr lang="en-US" altLang="zh-TW" sz="2000" b="1" dirty="0">
                <a:latin typeface="+mn-ea"/>
                <a:ea typeface="+mn-ea"/>
              </a:rPr>
              <a:t>Binary Phase Shift Keying</a:t>
            </a:r>
            <a:r>
              <a:rPr lang="zh-TW" altLang="en-US" sz="2000" b="1" dirty="0">
                <a:latin typeface="+mn-ea"/>
                <a:ea typeface="+mn-ea"/>
              </a:rPr>
              <a:t>）</a:t>
            </a:r>
            <a:r>
              <a:rPr lang="zh-TW" altLang="en-US" sz="2800" b="1" dirty="0">
                <a:latin typeface="+mn-ea"/>
                <a:ea typeface="+mn-ea"/>
              </a:rPr>
              <a:t>的無線傳輸方法，採用非常窄的頻譜改變無線載波相位對數據進行編碼。這使得接收器僅用很小一部分的頻譜偵聽，並且減少了噪聲的影響。</a:t>
            </a:r>
          </a:p>
        </p:txBody>
      </p:sp>
    </p:spTree>
    <p:extLst>
      <p:ext uri="{BB962C8B-B14F-4D97-AF65-F5344CB8AC3E}">
        <p14:creationId xmlns:p14="http://schemas.microsoft.com/office/powerpoint/2010/main" val="807197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786150" y="410826"/>
            <a:ext cx="7571700" cy="936900"/>
          </a:xfrm>
          <a:prstGeom prst="rect">
            <a:avLst/>
          </a:prstGeom>
        </p:spPr>
        <p:txBody>
          <a:bodyPr spcFirstLastPara="1" wrap="square" lIns="91425" tIns="91425" rIns="91425" bIns="91425" anchor="b" anchorCtr="0">
            <a:noAutofit/>
          </a:bodyPr>
          <a:lstStyle/>
          <a:p>
            <a:pPr lvl="0" algn="ctr"/>
            <a:r>
              <a:rPr lang="en-US" altLang="zh-TW" b="1" dirty="0" err="1" smtClean="0">
                <a:latin typeface="+mj-ea"/>
                <a:ea typeface="+mj-ea"/>
              </a:rPr>
              <a:t>Sigfox</a:t>
            </a:r>
            <a:r>
              <a:rPr lang="zh-TW" altLang="en-US" b="1" dirty="0" smtClean="0">
                <a:latin typeface="+mj-ea"/>
                <a:ea typeface="+mj-ea"/>
              </a:rPr>
              <a:t>應用領域</a:t>
            </a:r>
            <a:endParaRPr b="1" dirty="0">
              <a:latin typeface="+mj-ea"/>
              <a:ea typeface="+mj-ea"/>
            </a:endParaRPr>
          </a:p>
        </p:txBody>
      </p:sp>
      <p:sp>
        <p:nvSpPr>
          <p:cNvPr id="2" name="矩形 1"/>
          <p:cNvSpPr/>
          <p:nvPr/>
        </p:nvSpPr>
        <p:spPr>
          <a:xfrm>
            <a:off x="999461" y="1278390"/>
            <a:ext cx="7283300" cy="4401205"/>
          </a:xfrm>
          <a:prstGeom prst="rect">
            <a:avLst/>
          </a:prstGeom>
        </p:spPr>
        <p:txBody>
          <a:bodyPr wrap="square">
            <a:spAutoFit/>
          </a:bodyPr>
          <a:lstStyle/>
          <a:p>
            <a:pPr marL="139700"/>
            <a:r>
              <a:rPr lang="en-US" altLang="zh-TW" sz="2800" b="1" dirty="0" smtClean="0">
                <a:latin typeface="+mn-ea"/>
                <a:ea typeface="+mn-ea"/>
              </a:rPr>
              <a:t>SIGFOX</a:t>
            </a:r>
            <a:r>
              <a:rPr lang="zh-TW" altLang="en-US" sz="2800" b="1" dirty="0">
                <a:latin typeface="+mn-ea"/>
                <a:ea typeface="+mn-ea"/>
              </a:rPr>
              <a:t>網絡和技術主要應用於低成本的</a:t>
            </a:r>
            <a:r>
              <a:rPr lang="en-US" altLang="zh-TW" sz="2800" b="1" dirty="0">
                <a:latin typeface="+mn-ea"/>
                <a:ea typeface="+mn-ea"/>
              </a:rPr>
              <a:t>M2M/</a:t>
            </a:r>
            <a:r>
              <a:rPr lang="en-US" altLang="zh-TW" sz="2800" b="1" dirty="0" err="1">
                <a:latin typeface="+mn-ea"/>
                <a:ea typeface="+mn-ea"/>
              </a:rPr>
              <a:t>IoT</a:t>
            </a:r>
            <a:r>
              <a:rPr lang="zh-TW" altLang="en-US" sz="2800" b="1" dirty="0">
                <a:latin typeface="+mn-ea"/>
                <a:ea typeface="+mn-ea"/>
              </a:rPr>
              <a:t>領域，需要廣域網絡的覆蓋，有大量的應用需要這種低成本的無線通信技術，</a:t>
            </a:r>
            <a:r>
              <a:rPr lang="en-US" altLang="zh-TW" sz="2800" b="1" dirty="0">
                <a:latin typeface="+mn-ea"/>
                <a:ea typeface="+mn-ea"/>
              </a:rPr>
              <a:t>SIGFOX</a:t>
            </a:r>
            <a:r>
              <a:rPr lang="zh-TW" altLang="en-US" sz="2800" b="1" dirty="0">
                <a:latin typeface="+mn-ea"/>
                <a:ea typeface="+mn-ea"/>
              </a:rPr>
              <a:t>網絡可應用的領域包括：</a:t>
            </a:r>
            <a:endParaRPr lang="en-US" altLang="zh-TW" sz="2800" b="1" dirty="0">
              <a:latin typeface="+mn-ea"/>
              <a:ea typeface="+mn-ea"/>
            </a:endParaRPr>
          </a:p>
          <a:p>
            <a:pPr lvl="1"/>
            <a:r>
              <a:rPr lang="zh-TW" altLang="en-US" sz="2800" b="1" dirty="0">
                <a:latin typeface="+mn-ea"/>
                <a:ea typeface="+mn-ea"/>
              </a:rPr>
              <a:t>● 家庭和消費品</a:t>
            </a:r>
          </a:p>
          <a:p>
            <a:pPr lvl="1"/>
            <a:r>
              <a:rPr lang="zh-TW" altLang="en-US" sz="2800" b="1" dirty="0">
                <a:latin typeface="+mn-ea"/>
                <a:ea typeface="+mn-ea"/>
              </a:rPr>
              <a:t>● 能源相關的通信 </a:t>
            </a:r>
            <a:r>
              <a:rPr lang="en-US" altLang="zh-TW" sz="2800" b="1" dirty="0">
                <a:latin typeface="+mn-ea"/>
                <a:ea typeface="+mn-ea"/>
              </a:rPr>
              <a:t>- </a:t>
            </a:r>
            <a:r>
              <a:rPr lang="zh-TW" altLang="en-US" sz="2800" b="1" dirty="0">
                <a:latin typeface="+mn-ea"/>
                <a:ea typeface="+mn-ea"/>
              </a:rPr>
              <a:t>尤其是智能電錶</a:t>
            </a:r>
          </a:p>
          <a:p>
            <a:pPr lvl="1"/>
            <a:r>
              <a:rPr lang="zh-TW" altLang="en-US" sz="2800" b="1" dirty="0">
                <a:latin typeface="+mn-ea"/>
                <a:ea typeface="+mn-ea"/>
              </a:rPr>
              <a:t>● 健康 </a:t>
            </a:r>
            <a:r>
              <a:rPr lang="en-US" altLang="zh-TW" sz="2800" b="1" dirty="0">
                <a:latin typeface="+mn-ea"/>
                <a:ea typeface="+mn-ea"/>
              </a:rPr>
              <a:t>- </a:t>
            </a:r>
            <a:r>
              <a:rPr lang="zh-TW" altLang="en-US" sz="2800" b="1" dirty="0">
                <a:latin typeface="+mn-ea"/>
                <a:ea typeface="+mn-ea"/>
              </a:rPr>
              <a:t>尤其是正在發展中的移動醫療應用</a:t>
            </a:r>
          </a:p>
          <a:p>
            <a:pPr lvl="1"/>
            <a:r>
              <a:rPr lang="zh-TW" altLang="en-US" sz="2800" b="1" dirty="0">
                <a:latin typeface="+mn-ea"/>
                <a:ea typeface="+mn-ea"/>
              </a:rPr>
              <a:t>● 交通 </a:t>
            </a:r>
            <a:r>
              <a:rPr lang="en-US" altLang="zh-TW" sz="2800" b="1" dirty="0">
                <a:latin typeface="+mn-ea"/>
                <a:ea typeface="+mn-ea"/>
              </a:rPr>
              <a:t>- </a:t>
            </a:r>
            <a:r>
              <a:rPr lang="zh-TW" altLang="en-US" sz="2800" b="1" dirty="0">
                <a:latin typeface="+mn-ea"/>
                <a:ea typeface="+mn-ea"/>
              </a:rPr>
              <a:t>這可包括汽車管理</a:t>
            </a:r>
          </a:p>
          <a:p>
            <a:pPr lvl="1"/>
            <a:r>
              <a:rPr lang="zh-TW" altLang="en-US" sz="2800" b="1" dirty="0">
                <a:latin typeface="+mn-ea"/>
                <a:ea typeface="+mn-ea"/>
              </a:rPr>
              <a:t>● 遠程監控和控制</a:t>
            </a:r>
          </a:p>
          <a:p>
            <a:pPr lvl="1"/>
            <a:r>
              <a:rPr lang="zh-TW" altLang="en-US" sz="2800" b="1" dirty="0">
                <a:latin typeface="+mn-ea"/>
                <a:ea typeface="+mn-ea"/>
              </a:rPr>
              <a:t>● 零售，包括銷售點、貨價更新等</a:t>
            </a:r>
          </a:p>
        </p:txBody>
      </p:sp>
    </p:spTree>
    <p:extLst>
      <p:ext uri="{BB962C8B-B14F-4D97-AF65-F5344CB8AC3E}">
        <p14:creationId xmlns:p14="http://schemas.microsoft.com/office/powerpoint/2010/main" val="22736011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a:spLocks noGrp="1"/>
          </p:cNvSpPr>
          <p:nvPr>
            <p:ph type="title"/>
          </p:nvPr>
        </p:nvSpPr>
        <p:spPr>
          <a:xfrm>
            <a:off x="748828" y="179953"/>
            <a:ext cx="7571700" cy="936900"/>
          </a:xfrm>
        </p:spPr>
        <p:txBody>
          <a:bodyPr/>
          <a:lstStyle/>
          <a:p>
            <a:r>
              <a:rPr lang="zh-TW" altLang="en-US" sz="4000" b="1" dirty="0" smtClean="0">
                <a:latin typeface="+mn-ea"/>
                <a:ea typeface="+mn-ea"/>
              </a:rPr>
              <a:t>章節</a:t>
            </a:r>
            <a:r>
              <a:rPr lang="zh-TW" altLang="en-US" sz="4000" b="1" dirty="0">
                <a:latin typeface="+mn-ea"/>
                <a:ea typeface="+mn-ea"/>
              </a:rPr>
              <a:t>目錄</a:t>
            </a:r>
          </a:p>
        </p:txBody>
      </p:sp>
      <p:grpSp>
        <p:nvGrpSpPr>
          <p:cNvPr id="6" name="Group 46"/>
          <p:cNvGrpSpPr>
            <a:grpSpLocks/>
          </p:cNvGrpSpPr>
          <p:nvPr/>
        </p:nvGrpSpPr>
        <p:grpSpPr bwMode="auto">
          <a:xfrm>
            <a:off x="1916433" y="4243669"/>
            <a:ext cx="5759451" cy="685800"/>
            <a:chOff x="1296" y="1824"/>
            <a:chExt cx="2976" cy="432"/>
          </a:xfrm>
        </p:grpSpPr>
        <p:sp>
          <p:nvSpPr>
            <p:cNvPr id="7" name="AutoShape 47"/>
            <p:cNvSpPr>
              <a:spLocks noChangeArrowheads="1"/>
            </p:cNvSpPr>
            <p:nvPr/>
          </p:nvSpPr>
          <p:spPr bwMode="gray">
            <a:xfrm>
              <a:off x="1536" y="1899"/>
              <a:ext cx="2736" cy="288"/>
            </a:xfrm>
            <a:prstGeom prst="roundRect">
              <a:avLst>
                <a:gd name="adj" fmla="val 16667"/>
              </a:avLst>
            </a:prstGeom>
            <a:gradFill rotWithShape="1">
              <a:gsLst>
                <a:gs pos="0">
                  <a:srgbClr val="9C3085"/>
                </a:gs>
                <a:gs pos="50000">
                  <a:schemeClr val="bg1">
                    <a:lumMod val="95000"/>
                  </a:schemeClr>
                </a:gs>
                <a:gs pos="100000">
                  <a:srgbClr val="9C3085"/>
                </a:gs>
              </a:gsLst>
              <a:lin ang="5400000" scaled="1"/>
            </a:gradFill>
            <a:ln w="12700" algn="ctr">
              <a:solidFill>
                <a:schemeClr val="bg1"/>
              </a:solidFill>
              <a:round/>
              <a:headEnd/>
              <a:tailEnd/>
            </a:ln>
            <a:effectLst/>
          </p:spPr>
          <p:txBody>
            <a:bodyPr wrap="none" anchor="ctr"/>
            <a:lstStyle/>
            <a:p>
              <a:pPr algn="r">
                <a:defRPr/>
              </a:pPr>
              <a:endParaRPr kumimoji="0" lang="zh-TW" altLang="en-US">
                <a:latin typeface="+mn-ea"/>
                <a:ea typeface="+mn-ea"/>
              </a:endParaRPr>
            </a:p>
          </p:txBody>
        </p:sp>
        <p:sp>
          <p:nvSpPr>
            <p:cNvPr id="8" name="AutoShape 48"/>
            <p:cNvSpPr>
              <a:spLocks noChangeArrowheads="1"/>
            </p:cNvSpPr>
            <p:nvPr/>
          </p:nvSpPr>
          <p:spPr bwMode="gray">
            <a:xfrm>
              <a:off x="1296" y="1824"/>
              <a:ext cx="432" cy="432"/>
            </a:xfrm>
            <a:prstGeom prst="diamond">
              <a:avLst/>
            </a:prstGeom>
            <a:solidFill>
              <a:srgbClr val="9C3085"/>
            </a:solidFill>
            <a:ln w="25400" algn="ctr">
              <a:solidFill>
                <a:schemeClr val="bg1"/>
              </a:solidFill>
              <a:miter lim="800000"/>
              <a:headEnd/>
              <a:tailEnd/>
            </a:ln>
          </p:spPr>
          <p:txBody>
            <a:bodyPr wrap="none" anchor="ctr"/>
            <a:lstStyle/>
            <a:p>
              <a:pPr algn="r"/>
              <a:endParaRPr kumimoji="0" lang="zh-TW" altLang="en-US">
                <a:latin typeface="+mn-ea"/>
                <a:ea typeface="+mn-ea"/>
              </a:endParaRPr>
            </a:p>
          </p:txBody>
        </p:sp>
        <p:sp>
          <p:nvSpPr>
            <p:cNvPr id="9" name="Text Box 50"/>
            <p:cNvSpPr txBox="1">
              <a:spLocks noChangeArrowheads="1"/>
            </p:cNvSpPr>
            <p:nvPr/>
          </p:nvSpPr>
          <p:spPr bwMode="gray">
            <a:xfrm>
              <a:off x="1409" y="1886"/>
              <a:ext cx="187" cy="291"/>
            </a:xfrm>
            <a:prstGeom prst="rect">
              <a:avLst/>
            </a:prstGeom>
            <a:noFill/>
            <a:ln w="9525" algn="ctr">
              <a:noFill/>
              <a:miter lim="800000"/>
              <a:headEnd/>
              <a:tailEnd/>
            </a:ln>
          </p:spPr>
          <p:txBody>
            <a:bodyPr wrap="none">
              <a:spAutoFit/>
            </a:bodyPr>
            <a:lstStyle/>
            <a:p>
              <a:pPr algn="ctr" eaLnBrk="0" hangingPunct="0"/>
              <a:r>
                <a:rPr kumimoji="0" lang="en-US" altLang="zh-TW" sz="2400" dirty="0" smtClean="0">
                  <a:solidFill>
                    <a:schemeClr val="bg1"/>
                  </a:solidFill>
                  <a:latin typeface="+mn-ea"/>
                  <a:ea typeface="+mn-ea"/>
                </a:rPr>
                <a:t>5</a:t>
              </a:r>
              <a:endParaRPr kumimoji="0" lang="en-US" altLang="zh-TW" sz="2400" dirty="0">
                <a:solidFill>
                  <a:schemeClr val="bg1"/>
                </a:solidFill>
                <a:latin typeface="+mn-ea"/>
                <a:ea typeface="+mn-ea"/>
              </a:endParaRPr>
            </a:p>
          </p:txBody>
        </p:sp>
      </p:grpSp>
      <p:sp>
        <p:nvSpPr>
          <p:cNvPr id="10" name="向右箭號 9"/>
          <p:cNvSpPr/>
          <p:nvPr/>
        </p:nvSpPr>
        <p:spPr bwMode="auto">
          <a:xfrm>
            <a:off x="1124372" y="1243103"/>
            <a:ext cx="720725" cy="433387"/>
          </a:xfrm>
          <a:prstGeom prst="rightArrow">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a:lstStyle/>
          <a:p>
            <a:pPr algn="r">
              <a:defRPr/>
            </a:pPr>
            <a:endParaRPr kumimoji="0" lang="zh-TW" altLang="en-US">
              <a:solidFill>
                <a:schemeClr val="tx1"/>
              </a:solidFill>
              <a:latin typeface="+mn-ea"/>
            </a:endParaRPr>
          </a:p>
        </p:txBody>
      </p:sp>
      <p:grpSp>
        <p:nvGrpSpPr>
          <p:cNvPr id="11" name="Group 46"/>
          <p:cNvGrpSpPr>
            <a:grpSpLocks/>
          </p:cNvGrpSpPr>
          <p:nvPr/>
        </p:nvGrpSpPr>
        <p:grpSpPr bwMode="auto">
          <a:xfrm>
            <a:off x="1916533" y="1116853"/>
            <a:ext cx="5759451" cy="685800"/>
            <a:chOff x="1296" y="1824"/>
            <a:chExt cx="2976" cy="432"/>
          </a:xfrm>
        </p:grpSpPr>
        <p:sp>
          <p:nvSpPr>
            <p:cNvPr id="12" name="AutoShape 47"/>
            <p:cNvSpPr>
              <a:spLocks noChangeArrowheads="1"/>
            </p:cNvSpPr>
            <p:nvPr/>
          </p:nvSpPr>
          <p:spPr bwMode="gray">
            <a:xfrm>
              <a:off x="1536" y="1899"/>
              <a:ext cx="2736" cy="288"/>
            </a:xfrm>
            <a:prstGeom prst="roundRect">
              <a:avLst>
                <a:gd name="adj" fmla="val 16667"/>
              </a:avLst>
            </a:prstGeom>
            <a:gradFill rotWithShape="1">
              <a:gsLst>
                <a:gs pos="0">
                  <a:schemeClr val="accent2"/>
                </a:gs>
                <a:gs pos="50000">
                  <a:schemeClr val="accent2">
                    <a:gamma/>
                    <a:tint val="21176"/>
                    <a:invGamma/>
                  </a:schemeClr>
                </a:gs>
                <a:gs pos="100000">
                  <a:schemeClr val="accent2"/>
                </a:gs>
              </a:gsLst>
              <a:lin ang="5400000" scaled="1"/>
            </a:gradFill>
            <a:ln w="12700" algn="ctr">
              <a:solidFill>
                <a:schemeClr val="bg1"/>
              </a:solidFill>
              <a:round/>
              <a:headEnd/>
              <a:tailEnd/>
            </a:ln>
            <a:effectLst/>
          </p:spPr>
          <p:txBody>
            <a:bodyPr wrap="none" anchor="ctr"/>
            <a:lstStyle/>
            <a:p>
              <a:pPr algn="just">
                <a:defRPr/>
              </a:pPr>
              <a:endParaRPr kumimoji="0" lang="zh-TW" altLang="en-US">
                <a:latin typeface="+mn-ea"/>
                <a:ea typeface="+mn-ea"/>
              </a:endParaRPr>
            </a:p>
          </p:txBody>
        </p:sp>
        <p:sp>
          <p:nvSpPr>
            <p:cNvPr id="13" name="AutoShape 48"/>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p:spPr>
          <p:txBody>
            <a:bodyPr wrap="none" anchor="ctr"/>
            <a:lstStyle/>
            <a:p>
              <a:pPr algn="just"/>
              <a:endParaRPr kumimoji="0" lang="zh-TW" altLang="en-US">
                <a:latin typeface="+mn-ea"/>
                <a:ea typeface="+mn-ea"/>
              </a:endParaRPr>
            </a:p>
          </p:txBody>
        </p:sp>
        <p:sp>
          <p:nvSpPr>
            <p:cNvPr id="14" name="Text Box 49"/>
            <p:cNvSpPr txBox="1">
              <a:spLocks noChangeArrowheads="1"/>
            </p:cNvSpPr>
            <p:nvPr/>
          </p:nvSpPr>
          <p:spPr bwMode="gray">
            <a:xfrm>
              <a:off x="1680" y="1945"/>
              <a:ext cx="2555" cy="194"/>
            </a:xfrm>
            <a:prstGeom prst="rect">
              <a:avLst/>
            </a:prstGeom>
            <a:noFill/>
            <a:ln w="9525" algn="ctr">
              <a:noFill/>
              <a:miter lim="800000"/>
              <a:headEnd/>
              <a:tailEnd/>
            </a:ln>
          </p:spPr>
          <p:txBody>
            <a:bodyPr>
              <a:spAutoFit/>
            </a:bodyPr>
            <a:lstStyle/>
            <a:p>
              <a:pPr algn="just" eaLnBrk="0" hangingPunct="0"/>
              <a:r>
                <a:rPr lang="en-US" altLang="zh-TW" b="1" dirty="0" err="1" smtClean="0">
                  <a:latin typeface="+mn-ea"/>
                  <a:ea typeface="+mn-ea"/>
                  <a:cs typeface="Times New Roman" pitchFamily="18" charset="0"/>
                </a:rPr>
                <a:t>LoRa</a:t>
              </a:r>
              <a:endParaRPr kumimoji="0" lang="en-US" altLang="zh-TW" b="1" dirty="0">
                <a:solidFill>
                  <a:srgbClr val="000000"/>
                </a:solidFill>
                <a:latin typeface="+mn-ea"/>
                <a:ea typeface="+mn-ea"/>
                <a:cs typeface="Times New Roman" pitchFamily="18" charset="0"/>
              </a:endParaRPr>
            </a:p>
          </p:txBody>
        </p:sp>
        <p:sp>
          <p:nvSpPr>
            <p:cNvPr id="15" name="Text Box 50"/>
            <p:cNvSpPr txBox="1">
              <a:spLocks noChangeArrowheads="1"/>
            </p:cNvSpPr>
            <p:nvPr/>
          </p:nvSpPr>
          <p:spPr bwMode="gray">
            <a:xfrm>
              <a:off x="1409" y="1886"/>
              <a:ext cx="187" cy="291"/>
            </a:xfrm>
            <a:prstGeom prst="rect">
              <a:avLst/>
            </a:prstGeom>
            <a:noFill/>
            <a:ln w="9525" algn="ctr">
              <a:noFill/>
              <a:miter lim="800000"/>
              <a:headEnd/>
              <a:tailEnd/>
            </a:ln>
          </p:spPr>
          <p:txBody>
            <a:bodyPr wrap="none">
              <a:spAutoFit/>
            </a:bodyPr>
            <a:lstStyle/>
            <a:p>
              <a:pPr algn="just" eaLnBrk="0" hangingPunct="0"/>
              <a:r>
                <a:rPr kumimoji="0" lang="en-US" altLang="zh-TW" sz="2400">
                  <a:solidFill>
                    <a:schemeClr val="bg1"/>
                  </a:solidFill>
                  <a:latin typeface="+mn-ea"/>
                  <a:ea typeface="+mn-ea"/>
                </a:rPr>
                <a:t>1</a:t>
              </a:r>
            </a:p>
          </p:txBody>
        </p:sp>
      </p:grpSp>
      <p:grpSp>
        <p:nvGrpSpPr>
          <p:cNvPr id="16" name="Group 51"/>
          <p:cNvGrpSpPr>
            <a:grpSpLocks/>
          </p:cNvGrpSpPr>
          <p:nvPr/>
        </p:nvGrpSpPr>
        <p:grpSpPr bwMode="auto">
          <a:xfrm>
            <a:off x="1916533" y="1898557"/>
            <a:ext cx="5759451" cy="685800"/>
            <a:chOff x="1296" y="1824"/>
            <a:chExt cx="2976" cy="432"/>
          </a:xfrm>
        </p:grpSpPr>
        <p:sp>
          <p:nvSpPr>
            <p:cNvPr id="17" name="AutoShape 52"/>
            <p:cNvSpPr>
              <a:spLocks noChangeArrowheads="1"/>
            </p:cNvSpPr>
            <p:nvPr/>
          </p:nvSpPr>
          <p:spPr bwMode="gray">
            <a:xfrm>
              <a:off x="1536" y="1899"/>
              <a:ext cx="2736" cy="288"/>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headEnd/>
              <a:tailEnd/>
            </a:ln>
            <a:effectLst/>
          </p:spPr>
          <p:txBody>
            <a:bodyPr wrap="none" anchor="ctr"/>
            <a:lstStyle/>
            <a:p>
              <a:pPr algn="just">
                <a:defRPr/>
              </a:pPr>
              <a:r>
                <a:rPr kumimoji="0" lang="zh-TW" altLang="en-US" dirty="0" smtClean="0">
                  <a:latin typeface="+mn-ea"/>
                  <a:ea typeface="+mn-ea"/>
                </a:rPr>
                <a:t>     </a:t>
              </a:r>
              <a:endParaRPr kumimoji="0" lang="zh-TW" altLang="en-US" dirty="0">
                <a:latin typeface="+mn-ea"/>
                <a:ea typeface="+mn-ea"/>
              </a:endParaRPr>
            </a:p>
          </p:txBody>
        </p:sp>
        <p:sp>
          <p:nvSpPr>
            <p:cNvPr id="18" name="AutoShape 53"/>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headEnd/>
              <a:tailEnd/>
            </a:ln>
          </p:spPr>
          <p:txBody>
            <a:bodyPr wrap="none" anchor="ctr"/>
            <a:lstStyle/>
            <a:p>
              <a:pPr algn="just"/>
              <a:endParaRPr kumimoji="0" lang="zh-TW" altLang="en-US">
                <a:latin typeface="+mn-ea"/>
                <a:ea typeface="+mn-ea"/>
              </a:endParaRPr>
            </a:p>
          </p:txBody>
        </p:sp>
        <p:sp>
          <p:nvSpPr>
            <p:cNvPr id="19" name="Text Box 54"/>
            <p:cNvSpPr txBox="1">
              <a:spLocks noChangeArrowheads="1"/>
            </p:cNvSpPr>
            <p:nvPr/>
          </p:nvSpPr>
          <p:spPr bwMode="gray">
            <a:xfrm>
              <a:off x="1680" y="1934"/>
              <a:ext cx="2555" cy="194"/>
            </a:xfrm>
            <a:prstGeom prst="rect">
              <a:avLst/>
            </a:prstGeom>
            <a:noFill/>
            <a:ln w="9525" algn="ctr">
              <a:noFill/>
              <a:miter lim="800000"/>
              <a:headEnd/>
              <a:tailEnd/>
            </a:ln>
          </p:spPr>
          <p:txBody>
            <a:bodyPr>
              <a:spAutoFit/>
            </a:bodyPr>
            <a:lstStyle/>
            <a:p>
              <a:pPr algn="just" eaLnBrk="0" hangingPunct="0"/>
              <a:r>
                <a:rPr kumimoji="0" lang="zh-TW" altLang="en-US" b="1" dirty="0" smtClean="0">
                  <a:solidFill>
                    <a:srgbClr val="000000"/>
                  </a:solidFill>
                  <a:latin typeface="+mn-ea"/>
                  <a:ea typeface="+mn-ea"/>
                  <a:cs typeface="Times New Roman" pitchFamily="18" charset="0"/>
                </a:rPr>
                <a:t> </a:t>
              </a:r>
              <a:endParaRPr kumimoji="0" lang="en-US" altLang="zh-TW" b="1" dirty="0">
                <a:solidFill>
                  <a:srgbClr val="000000"/>
                </a:solidFill>
                <a:latin typeface="+mn-ea"/>
                <a:ea typeface="+mn-ea"/>
                <a:cs typeface="Times New Roman" pitchFamily="18" charset="0"/>
              </a:endParaRPr>
            </a:p>
          </p:txBody>
        </p:sp>
        <p:sp>
          <p:nvSpPr>
            <p:cNvPr id="20" name="Text Box 55"/>
            <p:cNvSpPr txBox="1">
              <a:spLocks noChangeArrowheads="1"/>
            </p:cNvSpPr>
            <p:nvPr/>
          </p:nvSpPr>
          <p:spPr bwMode="gray">
            <a:xfrm>
              <a:off x="1409" y="1886"/>
              <a:ext cx="187" cy="291"/>
            </a:xfrm>
            <a:prstGeom prst="rect">
              <a:avLst/>
            </a:prstGeom>
            <a:noFill/>
            <a:ln w="9525" algn="ctr">
              <a:noFill/>
              <a:miter lim="800000"/>
              <a:headEnd/>
              <a:tailEnd/>
            </a:ln>
          </p:spPr>
          <p:txBody>
            <a:bodyPr wrap="none">
              <a:spAutoFit/>
            </a:bodyPr>
            <a:lstStyle/>
            <a:p>
              <a:pPr algn="just" eaLnBrk="0" hangingPunct="0"/>
              <a:r>
                <a:rPr kumimoji="0" lang="en-US" altLang="zh-TW" sz="2400" dirty="0">
                  <a:solidFill>
                    <a:schemeClr val="bg1"/>
                  </a:solidFill>
                  <a:latin typeface="+mn-ea"/>
                  <a:ea typeface="+mn-ea"/>
                </a:rPr>
                <a:t>2</a:t>
              </a:r>
            </a:p>
          </p:txBody>
        </p:sp>
      </p:grpSp>
      <p:grpSp>
        <p:nvGrpSpPr>
          <p:cNvPr id="21" name="Group 56"/>
          <p:cNvGrpSpPr>
            <a:grpSpLocks/>
          </p:cNvGrpSpPr>
          <p:nvPr/>
        </p:nvGrpSpPr>
        <p:grpSpPr bwMode="auto">
          <a:xfrm>
            <a:off x="1918021" y="2680261"/>
            <a:ext cx="5759451" cy="685800"/>
            <a:chOff x="1296" y="1824"/>
            <a:chExt cx="2976" cy="432"/>
          </a:xfrm>
        </p:grpSpPr>
        <p:sp>
          <p:nvSpPr>
            <p:cNvPr id="22" name="AutoShape 57"/>
            <p:cNvSpPr>
              <a:spLocks noChangeArrowheads="1"/>
            </p:cNvSpPr>
            <p:nvPr/>
          </p:nvSpPr>
          <p:spPr bwMode="gray">
            <a:xfrm>
              <a:off x="1536" y="1899"/>
              <a:ext cx="2736" cy="288"/>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gradFill>
            <a:ln w="12700" algn="ctr">
              <a:solidFill>
                <a:schemeClr val="bg1"/>
              </a:solidFill>
              <a:round/>
              <a:headEnd/>
              <a:tailEnd/>
            </a:ln>
            <a:effectLst/>
          </p:spPr>
          <p:txBody>
            <a:bodyPr wrap="none" anchor="ctr"/>
            <a:lstStyle/>
            <a:p>
              <a:pPr algn="just">
                <a:defRPr/>
              </a:pPr>
              <a:endParaRPr kumimoji="0" lang="zh-TW" altLang="en-US" dirty="0">
                <a:latin typeface="+mn-ea"/>
                <a:ea typeface="+mn-ea"/>
              </a:endParaRPr>
            </a:p>
          </p:txBody>
        </p:sp>
        <p:sp>
          <p:nvSpPr>
            <p:cNvPr id="23" name="AutoShape 58"/>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headEnd/>
              <a:tailEnd/>
            </a:ln>
          </p:spPr>
          <p:txBody>
            <a:bodyPr wrap="none" anchor="ctr"/>
            <a:lstStyle/>
            <a:p>
              <a:pPr algn="just"/>
              <a:endParaRPr kumimoji="0" lang="zh-TW" altLang="en-US">
                <a:latin typeface="+mn-ea"/>
                <a:ea typeface="+mn-ea"/>
              </a:endParaRPr>
            </a:p>
          </p:txBody>
        </p:sp>
        <p:sp>
          <p:nvSpPr>
            <p:cNvPr id="24" name="Text Box 59"/>
            <p:cNvSpPr txBox="1">
              <a:spLocks noChangeArrowheads="1"/>
            </p:cNvSpPr>
            <p:nvPr/>
          </p:nvSpPr>
          <p:spPr bwMode="gray">
            <a:xfrm>
              <a:off x="1680" y="1934"/>
              <a:ext cx="2160" cy="194"/>
            </a:xfrm>
            <a:prstGeom prst="rect">
              <a:avLst/>
            </a:prstGeom>
            <a:noFill/>
            <a:ln w="9525" algn="ctr">
              <a:noFill/>
              <a:miter lim="800000"/>
              <a:headEnd/>
              <a:tailEnd/>
            </a:ln>
          </p:spPr>
          <p:txBody>
            <a:bodyPr>
              <a:spAutoFit/>
            </a:bodyPr>
            <a:lstStyle/>
            <a:p>
              <a:pPr algn="just" eaLnBrk="0" hangingPunct="0"/>
              <a:r>
                <a:rPr kumimoji="0" lang="zh-TW" altLang="en-US" b="1" dirty="0" smtClean="0">
                  <a:solidFill>
                    <a:srgbClr val="000000"/>
                  </a:solidFill>
                  <a:latin typeface="+mn-ea"/>
                  <a:ea typeface="+mn-ea"/>
                  <a:cs typeface="Times New Roman" pitchFamily="18" charset="0"/>
                </a:rPr>
                <a:t> </a:t>
              </a:r>
              <a:endParaRPr kumimoji="0" lang="en-US" altLang="zh-TW" b="1" dirty="0">
                <a:solidFill>
                  <a:srgbClr val="000000"/>
                </a:solidFill>
                <a:latin typeface="+mn-ea"/>
                <a:ea typeface="+mn-ea"/>
                <a:cs typeface="Times New Roman" pitchFamily="18" charset="0"/>
              </a:endParaRPr>
            </a:p>
          </p:txBody>
        </p:sp>
        <p:sp>
          <p:nvSpPr>
            <p:cNvPr id="25" name="Text Box 60"/>
            <p:cNvSpPr txBox="1">
              <a:spLocks noChangeArrowheads="1"/>
            </p:cNvSpPr>
            <p:nvPr/>
          </p:nvSpPr>
          <p:spPr bwMode="gray">
            <a:xfrm>
              <a:off x="1409" y="1886"/>
              <a:ext cx="187" cy="291"/>
            </a:xfrm>
            <a:prstGeom prst="rect">
              <a:avLst/>
            </a:prstGeom>
            <a:noFill/>
            <a:ln w="9525" algn="ctr">
              <a:noFill/>
              <a:miter lim="800000"/>
              <a:headEnd/>
              <a:tailEnd/>
            </a:ln>
          </p:spPr>
          <p:txBody>
            <a:bodyPr wrap="none">
              <a:spAutoFit/>
            </a:bodyPr>
            <a:lstStyle/>
            <a:p>
              <a:pPr algn="just" eaLnBrk="0" hangingPunct="0"/>
              <a:r>
                <a:rPr kumimoji="0" lang="en-US" altLang="zh-TW" sz="2400" dirty="0" smtClean="0">
                  <a:solidFill>
                    <a:schemeClr val="bg1"/>
                  </a:solidFill>
                  <a:latin typeface="+mn-ea"/>
                  <a:ea typeface="+mn-ea"/>
                </a:rPr>
                <a:t>3</a:t>
              </a:r>
              <a:endParaRPr kumimoji="0" lang="en-US" altLang="zh-TW" sz="2400" dirty="0">
                <a:solidFill>
                  <a:schemeClr val="bg1"/>
                </a:solidFill>
                <a:latin typeface="+mn-ea"/>
                <a:ea typeface="+mn-ea"/>
              </a:endParaRPr>
            </a:p>
          </p:txBody>
        </p:sp>
      </p:grpSp>
      <p:grpSp>
        <p:nvGrpSpPr>
          <p:cNvPr id="26" name="Group 61"/>
          <p:cNvGrpSpPr>
            <a:grpSpLocks/>
          </p:cNvGrpSpPr>
          <p:nvPr/>
        </p:nvGrpSpPr>
        <p:grpSpPr bwMode="auto">
          <a:xfrm>
            <a:off x="1918021" y="3461965"/>
            <a:ext cx="5759451" cy="685800"/>
            <a:chOff x="1296" y="1824"/>
            <a:chExt cx="2976" cy="432"/>
          </a:xfrm>
        </p:grpSpPr>
        <p:sp>
          <p:nvSpPr>
            <p:cNvPr id="27" name="AutoShape 62"/>
            <p:cNvSpPr>
              <a:spLocks noChangeArrowheads="1"/>
            </p:cNvSpPr>
            <p:nvPr/>
          </p:nvSpPr>
          <p:spPr bwMode="gray">
            <a:xfrm>
              <a:off x="1536" y="1899"/>
              <a:ext cx="2736" cy="288"/>
            </a:xfrm>
            <a:prstGeom prst="roundRect">
              <a:avLst>
                <a:gd name="adj" fmla="val 16667"/>
              </a:avLst>
            </a:prstGeom>
            <a:gradFill rotWithShape="1">
              <a:gsLst>
                <a:gs pos="0">
                  <a:srgbClr val="3B8AFF"/>
                </a:gs>
                <a:gs pos="50000">
                  <a:schemeClr val="bg1"/>
                </a:gs>
                <a:gs pos="100000">
                  <a:srgbClr val="3B8AFF"/>
                </a:gs>
              </a:gsLst>
              <a:lin ang="5400000" scaled="1"/>
            </a:gradFill>
            <a:ln w="12700" algn="ctr">
              <a:solidFill>
                <a:schemeClr val="bg1"/>
              </a:solidFill>
              <a:round/>
              <a:headEnd/>
              <a:tailEnd/>
            </a:ln>
            <a:effectLst/>
          </p:spPr>
          <p:txBody>
            <a:bodyPr wrap="none" anchor="ctr"/>
            <a:lstStyle/>
            <a:p>
              <a:pPr algn="just">
                <a:defRPr/>
              </a:pPr>
              <a:endParaRPr kumimoji="0" lang="zh-TW" altLang="en-US">
                <a:latin typeface="+mn-ea"/>
                <a:ea typeface="+mn-ea"/>
              </a:endParaRPr>
            </a:p>
          </p:txBody>
        </p:sp>
        <p:sp>
          <p:nvSpPr>
            <p:cNvPr id="28" name="AutoShape 63"/>
            <p:cNvSpPr>
              <a:spLocks noChangeArrowheads="1"/>
            </p:cNvSpPr>
            <p:nvPr/>
          </p:nvSpPr>
          <p:spPr bwMode="gray">
            <a:xfrm>
              <a:off x="1296" y="1824"/>
              <a:ext cx="432" cy="432"/>
            </a:xfrm>
            <a:prstGeom prst="diamond">
              <a:avLst/>
            </a:prstGeom>
            <a:solidFill>
              <a:srgbClr val="3B8AFF"/>
            </a:solidFill>
            <a:ln w="25400" algn="ctr">
              <a:solidFill>
                <a:schemeClr val="bg1"/>
              </a:solidFill>
              <a:miter lim="800000"/>
              <a:headEnd/>
              <a:tailEnd/>
            </a:ln>
          </p:spPr>
          <p:txBody>
            <a:bodyPr wrap="none" anchor="ctr"/>
            <a:lstStyle/>
            <a:p>
              <a:pPr algn="just"/>
              <a:endParaRPr kumimoji="0" lang="zh-TW" altLang="en-US">
                <a:latin typeface="+mn-ea"/>
                <a:ea typeface="+mn-ea"/>
              </a:endParaRPr>
            </a:p>
          </p:txBody>
        </p:sp>
        <p:sp>
          <p:nvSpPr>
            <p:cNvPr id="29" name="Text Box 64"/>
            <p:cNvSpPr txBox="1">
              <a:spLocks noChangeArrowheads="1"/>
            </p:cNvSpPr>
            <p:nvPr/>
          </p:nvSpPr>
          <p:spPr bwMode="gray">
            <a:xfrm>
              <a:off x="1667" y="1934"/>
              <a:ext cx="2567" cy="194"/>
            </a:xfrm>
            <a:prstGeom prst="rect">
              <a:avLst/>
            </a:prstGeom>
            <a:noFill/>
            <a:ln w="9525" algn="ctr">
              <a:noFill/>
              <a:miter lim="800000"/>
              <a:headEnd/>
              <a:tailEnd/>
            </a:ln>
          </p:spPr>
          <p:txBody>
            <a:bodyPr>
              <a:spAutoFit/>
            </a:bodyPr>
            <a:lstStyle/>
            <a:p>
              <a:pPr algn="just" eaLnBrk="0" hangingPunct="0"/>
              <a:r>
                <a:rPr kumimoji="0" lang="zh-TW" altLang="en-US" b="1" dirty="0" smtClean="0">
                  <a:solidFill>
                    <a:srgbClr val="000000"/>
                  </a:solidFill>
                  <a:latin typeface="+mn-ea"/>
                  <a:ea typeface="+mn-ea"/>
                </a:rPr>
                <a:t> </a:t>
              </a:r>
              <a:endParaRPr kumimoji="0" lang="en-US" altLang="zh-TW" b="1" dirty="0">
                <a:solidFill>
                  <a:srgbClr val="000000"/>
                </a:solidFill>
                <a:latin typeface="+mn-ea"/>
                <a:ea typeface="+mn-ea"/>
              </a:endParaRPr>
            </a:p>
          </p:txBody>
        </p:sp>
        <p:sp>
          <p:nvSpPr>
            <p:cNvPr id="30" name="Text Box 65"/>
            <p:cNvSpPr txBox="1">
              <a:spLocks noChangeArrowheads="1"/>
            </p:cNvSpPr>
            <p:nvPr/>
          </p:nvSpPr>
          <p:spPr bwMode="gray">
            <a:xfrm>
              <a:off x="1409" y="1886"/>
              <a:ext cx="187" cy="291"/>
            </a:xfrm>
            <a:prstGeom prst="rect">
              <a:avLst/>
            </a:prstGeom>
            <a:noFill/>
            <a:ln w="9525" algn="ctr">
              <a:noFill/>
              <a:miter lim="800000"/>
              <a:headEnd/>
              <a:tailEnd/>
            </a:ln>
          </p:spPr>
          <p:txBody>
            <a:bodyPr wrap="none">
              <a:spAutoFit/>
            </a:bodyPr>
            <a:lstStyle/>
            <a:p>
              <a:pPr algn="just" eaLnBrk="0" hangingPunct="0"/>
              <a:r>
                <a:rPr kumimoji="0" lang="en-US" altLang="zh-TW" sz="2400" dirty="0" smtClean="0">
                  <a:solidFill>
                    <a:schemeClr val="bg1"/>
                  </a:solidFill>
                  <a:latin typeface="+mn-ea"/>
                  <a:ea typeface="+mn-ea"/>
                </a:rPr>
                <a:t>4</a:t>
              </a:r>
              <a:endParaRPr kumimoji="0" lang="en-US" altLang="zh-TW" sz="2400" dirty="0">
                <a:solidFill>
                  <a:schemeClr val="bg1"/>
                </a:solidFill>
                <a:latin typeface="+mn-ea"/>
                <a:ea typeface="+mn-ea"/>
              </a:endParaRPr>
            </a:p>
          </p:txBody>
        </p:sp>
      </p:grpSp>
      <p:sp>
        <p:nvSpPr>
          <p:cNvPr id="31" name="Text Box 54"/>
          <p:cNvSpPr txBox="1">
            <a:spLocks noChangeArrowheads="1"/>
          </p:cNvSpPr>
          <p:nvPr/>
        </p:nvSpPr>
        <p:spPr bwMode="gray">
          <a:xfrm>
            <a:off x="2637160" y="4501005"/>
            <a:ext cx="4968875" cy="307777"/>
          </a:xfrm>
          <a:prstGeom prst="rect">
            <a:avLst/>
          </a:prstGeom>
          <a:noFill/>
          <a:ln w="9525" algn="ctr">
            <a:noFill/>
            <a:miter lim="800000"/>
            <a:headEnd/>
            <a:tailEnd/>
          </a:ln>
        </p:spPr>
        <p:txBody>
          <a:bodyPr>
            <a:spAutoFit/>
          </a:bodyPr>
          <a:lstStyle/>
          <a:p>
            <a:pPr algn="just" eaLnBrk="0" hangingPunct="0"/>
            <a:r>
              <a:rPr kumimoji="0" lang="zh-TW" altLang="en-US" b="1" dirty="0" smtClean="0">
                <a:solidFill>
                  <a:srgbClr val="000000"/>
                </a:solidFill>
                <a:latin typeface="+mn-ea"/>
                <a:ea typeface="+mn-ea"/>
                <a:cs typeface="Times New Roman" pitchFamily="18" charset="0"/>
              </a:rPr>
              <a:t> </a:t>
            </a:r>
            <a:endParaRPr kumimoji="0" lang="en-US" altLang="zh-TW" b="1" dirty="0">
              <a:solidFill>
                <a:srgbClr val="000000"/>
              </a:solidFill>
              <a:latin typeface="+mn-ea"/>
              <a:ea typeface="+mn-ea"/>
              <a:cs typeface="Times New Roman" pitchFamily="18" charset="0"/>
            </a:endParaRPr>
          </a:p>
        </p:txBody>
      </p:sp>
      <p:sp>
        <p:nvSpPr>
          <p:cNvPr id="32" name="Text Box 49"/>
          <p:cNvSpPr txBox="1">
            <a:spLocks noChangeArrowheads="1"/>
          </p:cNvSpPr>
          <p:nvPr/>
        </p:nvSpPr>
        <p:spPr bwMode="gray">
          <a:xfrm>
            <a:off x="2659688" y="2081546"/>
            <a:ext cx="4944689" cy="307777"/>
          </a:xfrm>
          <a:prstGeom prst="rect">
            <a:avLst/>
          </a:prstGeom>
          <a:noFill/>
          <a:ln w="9525" algn="ctr">
            <a:noFill/>
            <a:miter lim="800000"/>
            <a:headEnd/>
            <a:tailEnd/>
          </a:ln>
        </p:spPr>
        <p:txBody>
          <a:bodyPr>
            <a:spAutoFit/>
          </a:bodyPr>
          <a:lstStyle/>
          <a:p>
            <a:pPr algn="just" eaLnBrk="0" hangingPunct="0"/>
            <a:r>
              <a:rPr lang="en-US" altLang="zh-TW" b="1" dirty="0" err="1" smtClean="0">
                <a:latin typeface="+mn-ea"/>
                <a:ea typeface="+mn-ea"/>
                <a:cs typeface="Times New Roman" pitchFamily="18" charset="0"/>
              </a:rPr>
              <a:t>Sigfox</a:t>
            </a:r>
            <a:endParaRPr kumimoji="0" lang="en-US" altLang="zh-TW" b="1" dirty="0">
              <a:solidFill>
                <a:srgbClr val="000000"/>
              </a:solidFill>
              <a:latin typeface="+mn-ea"/>
              <a:ea typeface="+mn-ea"/>
              <a:cs typeface="Times New Roman" pitchFamily="18" charset="0"/>
            </a:endParaRPr>
          </a:p>
        </p:txBody>
      </p:sp>
      <p:sp>
        <p:nvSpPr>
          <p:cNvPr id="33" name="Text Box 49"/>
          <p:cNvSpPr txBox="1">
            <a:spLocks noChangeArrowheads="1"/>
          </p:cNvSpPr>
          <p:nvPr/>
        </p:nvSpPr>
        <p:spPr bwMode="gray">
          <a:xfrm>
            <a:off x="2659688" y="2880089"/>
            <a:ext cx="4944689" cy="307777"/>
          </a:xfrm>
          <a:prstGeom prst="rect">
            <a:avLst/>
          </a:prstGeom>
          <a:noFill/>
          <a:ln w="9525" algn="ctr">
            <a:noFill/>
            <a:miter lim="800000"/>
            <a:headEnd/>
            <a:tailEnd/>
          </a:ln>
        </p:spPr>
        <p:txBody>
          <a:bodyPr>
            <a:spAutoFit/>
          </a:bodyPr>
          <a:lstStyle/>
          <a:p>
            <a:pPr algn="just" eaLnBrk="0" hangingPunct="0"/>
            <a:r>
              <a:rPr lang="en-US" altLang="zh-TW" b="1" dirty="0" smtClean="0">
                <a:latin typeface="+mn-ea"/>
                <a:ea typeface="+mn-ea"/>
                <a:cs typeface="Times New Roman" pitchFamily="18" charset="0"/>
              </a:rPr>
              <a:t>NB-</a:t>
            </a:r>
            <a:r>
              <a:rPr lang="en-US" altLang="zh-TW" b="1" dirty="0" err="1" smtClean="0">
                <a:latin typeface="+mn-ea"/>
                <a:ea typeface="+mn-ea"/>
                <a:cs typeface="Times New Roman" pitchFamily="18" charset="0"/>
              </a:rPr>
              <a:t>IoT</a:t>
            </a:r>
            <a:endParaRPr kumimoji="0" lang="en-US" altLang="zh-TW" b="1" dirty="0" smtClean="0">
              <a:solidFill>
                <a:srgbClr val="000000"/>
              </a:solidFill>
              <a:latin typeface="+mn-ea"/>
              <a:ea typeface="+mn-ea"/>
              <a:cs typeface="Times New Roman" pitchFamily="18" charset="0"/>
            </a:endParaRPr>
          </a:p>
        </p:txBody>
      </p:sp>
      <p:sp>
        <p:nvSpPr>
          <p:cNvPr id="34" name="Text Box 49"/>
          <p:cNvSpPr txBox="1">
            <a:spLocks noChangeArrowheads="1"/>
          </p:cNvSpPr>
          <p:nvPr/>
        </p:nvSpPr>
        <p:spPr bwMode="gray">
          <a:xfrm>
            <a:off x="2659688" y="3661793"/>
            <a:ext cx="4944689" cy="307777"/>
          </a:xfrm>
          <a:prstGeom prst="rect">
            <a:avLst/>
          </a:prstGeom>
          <a:noFill/>
          <a:ln w="9525" algn="ctr">
            <a:noFill/>
            <a:miter lim="800000"/>
            <a:headEnd/>
            <a:tailEnd/>
          </a:ln>
        </p:spPr>
        <p:txBody>
          <a:bodyPr>
            <a:spAutoFit/>
          </a:bodyPr>
          <a:lstStyle/>
          <a:p>
            <a:pPr algn="just" eaLnBrk="0" hangingPunct="0"/>
            <a:r>
              <a:rPr lang="en-US" altLang="zh-TW" b="1" dirty="0" smtClean="0">
                <a:latin typeface="+mn-ea"/>
                <a:ea typeface="+mn-ea"/>
                <a:cs typeface="Times New Roman" pitchFamily="18" charset="0"/>
              </a:rPr>
              <a:t>Massive MIMO</a:t>
            </a:r>
            <a:endParaRPr kumimoji="0" lang="en-US" altLang="zh-TW" b="1" dirty="0" smtClean="0">
              <a:solidFill>
                <a:srgbClr val="000000"/>
              </a:solidFill>
              <a:latin typeface="+mn-ea"/>
              <a:ea typeface="+mn-ea"/>
              <a:cs typeface="Times New Roman" pitchFamily="18" charset="0"/>
            </a:endParaRPr>
          </a:p>
        </p:txBody>
      </p:sp>
      <p:sp>
        <p:nvSpPr>
          <p:cNvPr id="35" name="Text Box 49"/>
          <p:cNvSpPr txBox="1">
            <a:spLocks noChangeArrowheads="1"/>
          </p:cNvSpPr>
          <p:nvPr/>
        </p:nvSpPr>
        <p:spPr bwMode="gray">
          <a:xfrm>
            <a:off x="2647629" y="4417575"/>
            <a:ext cx="4944689" cy="307777"/>
          </a:xfrm>
          <a:prstGeom prst="rect">
            <a:avLst/>
          </a:prstGeom>
          <a:noFill/>
          <a:ln w="9525" algn="ctr">
            <a:noFill/>
            <a:miter lim="800000"/>
            <a:headEnd/>
            <a:tailEnd/>
          </a:ln>
        </p:spPr>
        <p:txBody>
          <a:bodyPr>
            <a:spAutoFit/>
          </a:bodyPr>
          <a:lstStyle/>
          <a:p>
            <a:pPr algn="just" eaLnBrk="0" hangingPunct="0"/>
            <a:r>
              <a:rPr lang="en-US" altLang="zh-TW" b="1" dirty="0" smtClean="0">
                <a:latin typeface="+mn-ea"/>
                <a:ea typeface="+mn-ea"/>
                <a:cs typeface="Times New Roman" pitchFamily="18" charset="0"/>
              </a:rPr>
              <a:t>Edge computing</a:t>
            </a:r>
            <a:endParaRPr kumimoji="0" lang="en-US" altLang="zh-TW" b="1" dirty="0" smtClean="0">
              <a:solidFill>
                <a:srgbClr val="000000"/>
              </a:solidFill>
              <a:latin typeface="+mn-ea"/>
              <a:ea typeface="+mn-ea"/>
              <a:cs typeface="Times New Roman" pitchFamily="18" charset="0"/>
            </a:endParaRPr>
          </a:p>
        </p:txBody>
      </p:sp>
      <p:sp>
        <p:nvSpPr>
          <p:cNvPr id="46" name="Text Box 54"/>
          <p:cNvSpPr txBox="1">
            <a:spLocks noChangeArrowheads="1"/>
          </p:cNvSpPr>
          <p:nvPr/>
        </p:nvSpPr>
        <p:spPr bwMode="gray">
          <a:xfrm>
            <a:off x="2637160" y="5951537"/>
            <a:ext cx="4968875" cy="307777"/>
          </a:xfrm>
          <a:prstGeom prst="rect">
            <a:avLst/>
          </a:prstGeom>
          <a:noFill/>
          <a:ln w="9525" algn="ctr">
            <a:noFill/>
            <a:miter lim="800000"/>
            <a:headEnd/>
            <a:tailEnd/>
          </a:ln>
        </p:spPr>
        <p:txBody>
          <a:bodyPr>
            <a:spAutoFit/>
          </a:bodyPr>
          <a:lstStyle/>
          <a:p>
            <a:pPr algn="just" eaLnBrk="0" hangingPunct="0"/>
            <a:r>
              <a:rPr kumimoji="0" lang="zh-TW" altLang="en-US" b="1" dirty="0" smtClean="0">
                <a:solidFill>
                  <a:srgbClr val="000000"/>
                </a:solidFill>
                <a:latin typeface="+mn-ea"/>
                <a:ea typeface="+mn-ea"/>
                <a:cs typeface="Times New Roman" pitchFamily="18" charset="0"/>
              </a:rPr>
              <a:t> </a:t>
            </a:r>
            <a:endParaRPr kumimoji="0" lang="en-US" altLang="zh-TW" b="1" dirty="0">
              <a:solidFill>
                <a:srgbClr val="000000"/>
              </a:solidFill>
              <a:latin typeface="+mn-ea"/>
              <a:ea typeface="+mn-ea"/>
              <a:cs typeface="Times New Roman" pitchFamily="18" charset="0"/>
            </a:endParaRPr>
          </a:p>
        </p:txBody>
      </p:sp>
    </p:spTree>
    <p:extLst>
      <p:ext uri="{BB962C8B-B14F-4D97-AF65-F5344CB8AC3E}">
        <p14:creationId xmlns:p14="http://schemas.microsoft.com/office/powerpoint/2010/main" val="2810216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43650" y="395232"/>
            <a:ext cx="7571700" cy="936900"/>
          </a:xfrm>
        </p:spPr>
        <p:txBody>
          <a:bodyPr>
            <a:normAutofit/>
          </a:bodyPr>
          <a:lstStyle/>
          <a:p>
            <a:r>
              <a:rPr lang="zh-TW" altLang="en-US" sz="4000" b="1" dirty="0">
                <a:latin typeface="+mj-ea"/>
                <a:ea typeface="+mj-ea"/>
              </a:rPr>
              <a:t>淺談</a:t>
            </a:r>
            <a:r>
              <a:rPr lang="en-US" altLang="zh-TW" sz="4000" b="1" dirty="0">
                <a:latin typeface="+mj-ea"/>
                <a:ea typeface="+mj-ea"/>
              </a:rPr>
              <a:t>NB-IOT</a:t>
            </a:r>
            <a:endParaRPr lang="zh-TW" altLang="en-US" sz="4000" b="1" dirty="0">
              <a:latin typeface="+mj-ea"/>
              <a:ea typeface="+mj-ea"/>
            </a:endParaRPr>
          </a:p>
        </p:txBody>
      </p:sp>
      <p:sp>
        <p:nvSpPr>
          <p:cNvPr id="3" name="內容版面配置區 2"/>
          <p:cNvSpPr>
            <a:spLocks noGrp="1"/>
          </p:cNvSpPr>
          <p:nvPr>
            <p:ph idx="1"/>
          </p:nvPr>
        </p:nvSpPr>
        <p:spPr>
          <a:xfrm>
            <a:off x="628650" y="1332132"/>
            <a:ext cx="7886700" cy="3263504"/>
          </a:xfrm>
        </p:spPr>
        <p:txBody>
          <a:bodyPr>
            <a:noAutofit/>
          </a:bodyPr>
          <a:lstStyle/>
          <a:p>
            <a:r>
              <a:rPr lang="zh-TW" altLang="en-US" sz="2000" b="1" dirty="0">
                <a:latin typeface="+mn-ea"/>
                <a:ea typeface="+mn-ea"/>
              </a:rPr>
              <a:t>全名為</a:t>
            </a:r>
            <a:r>
              <a:rPr lang="en-US" altLang="zh-TW" sz="2000" b="1" dirty="0">
                <a:latin typeface="+mn-ea"/>
                <a:ea typeface="+mn-ea"/>
              </a:rPr>
              <a:t>Narrow Band Internet Of Things</a:t>
            </a:r>
            <a:r>
              <a:rPr lang="zh-TW" altLang="en-US" sz="2000" b="1" dirty="0">
                <a:latin typeface="+mn-ea"/>
                <a:ea typeface="+mn-ea"/>
              </a:rPr>
              <a:t>，窄帶物聯網，由</a:t>
            </a:r>
            <a:r>
              <a:rPr lang="en-US" altLang="zh-TW" sz="2000" b="1" dirty="0">
                <a:latin typeface="+mn-ea"/>
                <a:ea typeface="+mn-ea"/>
              </a:rPr>
              <a:t>3GPP</a:t>
            </a:r>
            <a:r>
              <a:rPr lang="zh-TW" altLang="en-US" sz="2000" b="1" dirty="0">
                <a:latin typeface="+mn-ea"/>
                <a:ea typeface="+mn-ea"/>
              </a:rPr>
              <a:t>標準化組織定義的一種技術標準，專為物聯網研發的窄帶射頻技術。</a:t>
            </a:r>
            <a:endParaRPr lang="en-US" altLang="zh-TW" sz="2000" b="1" dirty="0">
              <a:latin typeface="+mn-ea"/>
              <a:ea typeface="+mn-ea"/>
            </a:endParaRPr>
          </a:p>
          <a:p>
            <a:r>
              <a:rPr lang="en-US" altLang="zh-TW" sz="2000" b="1" dirty="0">
                <a:latin typeface="+mn-ea"/>
                <a:ea typeface="+mn-ea"/>
              </a:rPr>
              <a:t>NB-IOT</a:t>
            </a:r>
            <a:r>
              <a:rPr lang="zh-TW" altLang="en-US" sz="2000" b="1" dirty="0">
                <a:latin typeface="+mn-ea"/>
                <a:ea typeface="+mn-ea"/>
              </a:rPr>
              <a:t>技術可滿足低功率</a:t>
            </a:r>
            <a:r>
              <a:rPr lang="en-US" altLang="zh-TW" sz="2000" b="1" dirty="0">
                <a:latin typeface="+mn-ea"/>
                <a:ea typeface="+mn-ea"/>
              </a:rPr>
              <a:t>/</a:t>
            </a:r>
            <a:r>
              <a:rPr lang="zh-TW" altLang="en-US" sz="2000" b="1" dirty="0">
                <a:latin typeface="+mn-ea"/>
                <a:ea typeface="+mn-ea"/>
              </a:rPr>
              <a:t>長待機的低速率應用，由於對於移動性應用較不支援，適合靜態環境或是非連續移動的傳輸應用。</a:t>
            </a:r>
            <a:endParaRPr lang="en-US" altLang="zh-TW" sz="2000" b="1" dirty="0">
              <a:latin typeface="+mn-ea"/>
              <a:ea typeface="+mn-ea"/>
            </a:endParaRPr>
          </a:p>
          <a:p>
            <a:r>
              <a:rPr lang="zh-TW" altLang="en-US" sz="2000" b="1" dirty="0">
                <a:latin typeface="+mn-ea"/>
                <a:ea typeface="+mn-ea"/>
              </a:rPr>
              <a:t>物聯網</a:t>
            </a:r>
            <a:r>
              <a:rPr lang="en-US" altLang="zh-TW" sz="2000" b="1" dirty="0">
                <a:latin typeface="+mn-ea"/>
                <a:ea typeface="+mn-ea"/>
              </a:rPr>
              <a:t>(</a:t>
            </a:r>
            <a:r>
              <a:rPr lang="en-US" altLang="zh-TW" sz="2000" b="1" dirty="0" err="1">
                <a:latin typeface="+mn-ea"/>
                <a:ea typeface="+mn-ea"/>
              </a:rPr>
              <a:t>IoT</a:t>
            </a:r>
            <a:r>
              <a:rPr lang="en-US" altLang="zh-TW" sz="2000" b="1" dirty="0">
                <a:latin typeface="+mn-ea"/>
                <a:ea typeface="+mn-ea"/>
              </a:rPr>
              <a:t>)</a:t>
            </a:r>
            <a:r>
              <a:rPr lang="zh-TW" altLang="en-US" sz="2000" b="1" dirty="0">
                <a:latin typeface="+mn-ea"/>
                <a:ea typeface="+mn-ea"/>
              </a:rPr>
              <a:t>有「最後一哩」的難題。雖然用來收集與分析資料的雲端基礎架構早已就緒，但是，到現在可用來連結大量裝置接上網路、且兼具傳輸距離、低功耗與低成本特性的無線基礎架構卻還沒有到位。 </a:t>
            </a:r>
          </a:p>
          <a:p>
            <a:r>
              <a:rPr lang="zh-TW" altLang="en-US" sz="2000" b="1" dirty="0">
                <a:latin typeface="+mn-ea"/>
                <a:ea typeface="+mn-ea"/>
              </a:rPr>
              <a:t>窄頻</a:t>
            </a:r>
            <a:r>
              <a:rPr lang="en-US" altLang="zh-TW" sz="2000" b="1" dirty="0" err="1">
                <a:latin typeface="+mn-ea"/>
                <a:ea typeface="+mn-ea"/>
              </a:rPr>
              <a:t>IoT</a:t>
            </a:r>
            <a:r>
              <a:rPr lang="en-US" altLang="zh-TW" sz="2000" b="1" dirty="0">
                <a:latin typeface="+mn-ea"/>
                <a:ea typeface="+mn-ea"/>
              </a:rPr>
              <a:t>(NB-</a:t>
            </a:r>
            <a:r>
              <a:rPr lang="en-US" altLang="zh-TW" sz="2000" b="1" dirty="0" err="1">
                <a:latin typeface="+mn-ea"/>
                <a:ea typeface="+mn-ea"/>
              </a:rPr>
              <a:t>IoT</a:t>
            </a:r>
            <a:r>
              <a:rPr lang="en-US" altLang="zh-TW" sz="2000" b="1" dirty="0">
                <a:latin typeface="+mn-ea"/>
                <a:ea typeface="+mn-ea"/>
              </a:rPr>
              <a:t>)</a:t>
            </a:r>
            <a:r>
              <a:rPr lang="zh-TW" altLang="en-US" sz="2000" b="1" dirty="0">
                <a:latin typeface="+mn-ea"/>
                <a:ea typeface="+mn-ea"/>
              </a:rPr>
              <a:t>是專為低功耗、低成本</a:t>
            </a:r>
            <a:r>
              <a:rPr lang="en-US" altLang="zh-TW" sz="2000" b="1" dirty="0" err="1">
                <a:latin typeface="+mn-ea"/>
                <a:ea typeface="+mn-ea"/>
              </a:rPr>
              <a:t>IoT</a:t>
            </a:r>
            <a:r>
              <a:rPr lang="zh-TW" altLang="en-US" sz="2000" b="1" dirty="0">
                <a:latin typeface="+mn-ea"/>
                <a:ea typeface="+mn-ea"/>
              </a:rPr>
              <a:t>裝置所開發的新式無線標準，能與蜂巢式網路基礎架構共同運作。無需專屬的閘道器，因此裝置製造商能專注於設計裝置的功能性，不用再擔心無線基礎架構的問題。</a:t>
            </a:r>
          </a:p>
          <a:p>
            <a:endParaRPr lang="en-US" altLang="zh-TW" sz="2000" b="1" dirty="0">
              <a:latin typeface="+mn-ea"/>
              <a:ea typeface="+mn-ea"/>
            </a:endParaRPr>
          </a:p>
        </p:txBody>
      </p:sp>
    </p:spTree>
    <p:extLst>
      <p:ext uri="{BB962C8B-B14F-4D97-AF65-F5344CB8AC3E}">
        <p14:creationId xmlns:p14="http://schemas.microsoft.com/office/powerpoint/2010/main" val="2636779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600" dirty="0"/>
              <a:t>NB-</a:t>
            </a:r>
            <a:r>
              <a:rPr lang="en-US" altLang="zh-TW" sz="3600" dirty="0" err="1"/>
              <a:t>IoT</a:t>
            </a:r>
            <a:r>
              <a:rPr lang="zh-TW" altLang="en-US" sz="3600" dirty="0"/>
              <a:t>具有四大優勢</a:t>
            </a:r>
          </a:p>
        </p:txBody>
      </p:sp>
      <p:sp>
        <p:nvSpPr>
          <p:cNvPr id="3" name="內容版面配置區 2"/>
          <p:cNvSpPr>
            <a:spLocks noGrp="1"/>
          </p:cNvSpPr>
          <p:nvPr>
            <p:ph idx="1"/>
          </p:nvPr>
        </p:nvSpPr>
        <p:spPr/>
        <p:txBody>
          <a:bodyPr/>
          <a:lstStyle/>
          <a:p>
            <a:r>
              <a:rPr lang="zh-TW" altLang="en-US" sz="2000" b="1" dirty="0"/>
              <a:t>簡單來說，</a:t>
            </a:r>
            <a:r>
              <a:rPr lang="en-US" altLang="zh-TW" sz="2000" b="1" dirty="0"/>
              <a:t>NB-</a:t>
            </a:r>
            <a:r>
              <a:rPr lang="en-US" altLang="zh-TW" sz="2000" b="1" dirty="0" err="1"/>
              <a:t>IoT</a:t>
            </a:r>
            <a:r>
              <a:rPr lang="zh-TW" altLang="en-US" sz="2000" b="1" dirty="0"/>
              <a:t>具有四大優勢：覆蓋廣、連接大、低功耗、低成本。</a:t>
            </a:r>
          </a:p>
          <a:p>
            <a:r>
              <a:rPr lang="en-US" altLang="zh-TW" sz="2000" b="1" dirty="0"/>
              <a:t>NB-IOT</a:t>
            </a:r>
            <a:r>
              <a:rPr lang="zh-TW" altLang="en-US" sz="2000" b="1" dirty="0"/>
              <a:t>比傳統</a:t>
            </a:r>
            <a:r>
              <a:rPr lang="en-US" altLang="zh-TW" sz="2000" b="1" dirty="0"/>
              <a:t>GSM</a:t>
            </a:r>
            <a:r>
              <a:rPr lang="zh-TW" altLang="en-US" sz="2000" b="1" dirty="0"/>
              <a:t>網路增益</a:t>
            </a:r>
            <a:r>
              <a:rPr lang="en-US" altLang="zh-TW" sz="2000" b="1" dirty="0"/>
              <a:t>20dB</a:t>
            </a:r>
            <a:r>
              <a:rPr lang="zh-TW" altLang="en-US" sz="2000" b="1" dirty="0"/>
              <a:t>，涵蓋面積多增加</a:t>
            </a:r>
            <a:r>
              <a:rPr lang="en-US" altLang="zh-TW" sz="2000" b="1" dirty="0"/>
              <a:t>10</a:t>
            </a:r>
            <a:r>
              <a:rPr lang="zh-TW" altLang="en-US" sz="2000" b="1" dirty="0"/>
              <a:t>倍。</a:t>
            </a:r>
          </a:p>
          <a:p>
            <a:r>
              <a:rPr lang="en-US" altLang="zh-TW" sz="2000" b="1" dirty="0"/>
              <a:t>NB-IOT</a:t>
            </a:r>
            <a:r>
              <a:rPr lang="zh-TW" altLang="en-US" sz="2000" b="1" dirty="0"/>
              <a:t>每扇區可以提供</a:t>
            </a:r>
            <a:r>
              <a:rPr lang="en-US" altLang="zh-TW" sz="2000" b="1" dirty="0"/>
              <a:t>10</a:t>
            </a:r>
            <a:r>
              <a:rPr lang="zh-TW" altLang="en-US" sz="2000" b="1" dirty="0"/>
              <a:t>萬個連接，假設全球每站都佈署</a:t>
            </a:r>
            <a:r>
              <a:rPr lang="en-US" altLang="zh-TW" sz="2000" b="1" dirty="0"/>
              <a:t>NB-IOT</a:t>
            </a:r>
            <a:r>
              <a:rPr lang="zh-TW" altLang="en-US" sz="2000" b="1" dirty="0"/>
              <a:t>，每站三個扇區，可容納的終端數量高達</a:t>
            </a:r>
            <a:r>
              <a:rPr lang="en-US" altLang="zh-TW" sz="2000" b="1" dirty="0"/>
              <a:t>4500</a:t>
            </a:r>
            <a:r>
              <a:rPr lang="zh-TW" altLang="en-US" sz="2000" b="1" dirty="0"/>
              <a:t>億個。</a:t>
            </a:r>
          </a:p>
          <a:p>
            <a:r>
              <a:rPr lang="en-US" altLang="zh-TW" sz="2000" b="1" dirty="0"/>
              <a:t>NB-IOT</a:t>
            </a:r>
            <a:r>
              <a:rPr lang="zh-TW" altLang="en-US" sz="2000" b="1" dirty="0"/>
              <a:t>的消耗功率僅為</a:t>
            </a:r>
            <a:r>
              <a:rPr lang="en-US" altLang="zh-TW" sz="2000" b="1" dirty="0"/>
              <a:t>GSM</a:t>
            </a:r>
            <a:r>
              <a:rPr lang="zh-TW" altLang="en-US" sz="2000" b="1" dirty="0"/>
              <a:t>的</a:t>
            </a:r>
            <a:r>
              <a:rPr lang="en-US" altLang="zh-TW" sz="2000" b="1" dirty="0"/>
              <a:t>1/10</a:t>
            </a:r>
            <a:r>
              <a:rPr lang="zh-TW" altLang="en-US" sz="2000" b="1" dirty="0"/>
              <a:t>，正常使用可以獨立工作</a:t>
            </a:r>
            <a:r>
              <a:rPr lang="en-US" altLang="zh-TW" sz="2000" b="1" dirty="0"/>
              <a:t>10</a:t>
            </a:r>
            <a:r>
              <a:rPr lang="zh-TW" altLang="en-US" sz="2000" b="1" dirty="0"/>
              <a:t>年不用充電。</a:t>
            </a:r>
          </a:p>
          <a:p>
            <a:r>
              <a:rPr lang="en-US" altLang="zh-TW" sz="2000" b="1" dirty="0"/>
              <a:t>NB-IOT</a:t>
            </a:r>
            <a:r>
              <a:rPr lang="zh-TW" altLang="en-US" sz="2000" b="1" dirty="0"/>
              <a:t>模組成本約</a:t>
            </a:r>
            <a:r>
              <a:rPr lang="en-US" altLang="zh-TW" sz="2000" b="1" dirty="0"/>
              <a:t>5</a:t>
            </a:r>
            <a:r>
              <a:rPr lang="zh-TW" altLang="en-US" sz="2000" b="1" dirty="0"/>
              <a:t>美元上下，而未來隨著技術演進與市場擴大，成本及功率都有機會進一步降低。</a:t>
            </a:r>
          </a:p>
          <a:p>
            <a:endParaRPr lang="zh-TW" altLang="en-US" sz="2000" b="1" dirty="0"/>
          </a:p>
        </p:txBody>
      </p:sp>
      <p:sp>
        <p:nvSpPr>
          <p:cNvPr id="4" name="頁尾版面配置區 3"/>
          <p:cNvSpPr>
            <a:spLocks noGrp="1"/>
          </p:cNvSpPr>
          <p:nvPr>
            <p:ph type="ftr" sz="quarter" idx="11"/>
          </p:nvPr>
        </p:nvSpPr>
        <p:spPr/>
        <p:txBody>
          <a:bodyPr/>
          <a:lstStyle/>
          <a:p>
            <a:endParaRPr lang="zh-TW" altLang="en-US"/>
          </a:p>
        </p:txBody>
      </p:sp>
    </p:spTree>
    <p:extLst>
      <p:ext uri="{BB962C8B-B14F-4D97-AF65-F5344CB8AC3E}">
        <p14:creationId xmlns:p14="http://schemas.microsoft.com/office/powerpoint/2010/main" val="255836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600" dirty="0"/>
              <a:t>NB-</a:t>
            </a:r>
            <a:r>
              <a:rPr lang="en-US" altLang="zh-TW" sz="3600" dirty="0" err="1"/>
              <a:t>IoT</a:t>
            </a:r>
            <a:r>
              <a:rPr lang="zh-TW" altLang="en-US" sz="3600" dirty="0"/>
              <a:t>應用領域多元</a:t>
            </a:r>
          </a:p>
        </p:txBody>
      </p:sp>
      <p:pic>
        <p:nvPicPr>
          <p:cNvPr id="5" name="內容版面配置區 4"/>
          <p:cNvPicPr>
            <a:picLocks noGrp="1" noChangeAspect="1"/>
          </p:cNvPicPr>
          <p:nvPr>
            <p:ph idx="1"/>
          </p:nvPr>
        </p:nvPicPr>
        <p:blipFill>
          <a:blip r:embed="rId3"/>
          <a:stretch>
            <a:fillRect/>
          </a:stretch>
        </p:blipFill>
        <p:spPr>
          <a:xfrm>
            <a:off x="1215203" y="1817965"/>
            <a:ext cx="6713594" cy="3741825"/>
          </a:xfrm>
          <a:prstGeom prst="rect">
            <a:avLst/>
          </a:prstGeom>
        </p:spPr>
      </p:pic>
      <p:sp>
        <p:nvSpPr>
          <p:cNvPr id="4" name="頁尾版面配置區 3"/>
          <p:cNvSpPr>
            <a:spLocks noGrp="1"/>
          </p:cNvSpPr>
          <p:nvPr>
            <p:ph type="ftr" sz="quarter" idx="11"/>
          </p:nvPr>
        </p:nvSpPr>
        <p:spPr/>
        <p:txBody>
          <a:bodyPr/>
          <a:lstStyle/>
          <a:p>
            <a:endParaRPr lang="zh-TW" altLang="en-US"/>
          </a:p>
        </p:txBody>
      </p:sp>
    </p:spTree>
    <p:extLst>
      <p:ext uri="{BB962C8B-B14F-4D97-AF65-F5344CB8AC3E}">
        <p14:creationId xmlns:p14="http://schemas.microsoft.com/office/powerpoint/2010/main" val="40387815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a:spLocks noGrp="1"/>
          </p:cNvSpPr>
          <p:nvPr>
            <p:ph type="title"/>
          </p:nvPr>
        </p:nvSpPr>
        <p:spPr>
          <a:xfrm>
            <a:off x="628650" y="949940"/>
            <a:ext cx="7886700" cy="994172"/>
          </a:xfrm>
        </p:spPr>
        <p:txBody>
          <a:bodyPr>
            <a:normAutofit/>
          </a:bodyPr>
          <a:lstStyle/>
          <a:p>
            <a:r>
              <a:rPr lang="en-US" altLang="zh-TW" sz="4000" b="1" dirty="0" smtClean="0">
                <a:latin typeface="+mn-ea"/>
                <a:ea typeface="+mn-ea"/>
              </a:rPr>
              <a:t>NB-IOT</a:t>
            </a:r>
            <a:r>
              <a:rPr lang="zh-TW" altLang="en-US" sz="4000" b="1" dirty="0" smtClean="0">
                <a:latin typeface="+mn-ea"/>
                <a:ea typeface="+mn-ea"/>
              </a:rPr>
              <a:t>發展</a:t>
            </a:r>
            <a:endParaRPr lang="zh-TW" altLang="en-US" sz="4000" b="1" dirty="0">
              <a:latin typeface="+mn-ea"/>
              <a:ea typeface="+mn-ea"/>
            </a:endParaRPr>
          </a:p>
        </p:txBody>
      </p:sp>
      <p:sp>
        <p:nvSpPr>
          <p:cNvPr id="6" name="文字方塊 5"/>
          <p:cNvSpPr txBox="1"/>
          <p:nvPr/>
        </p:nvSpPr>
        <p:spPr>
          <a:xfrm>
            <a:off x="628650" y="1944112"/>
            <a:ext cx="7924885" cy="2624308"/>
          </a:xfrm>
          <a:prstGeom prst="rect">
            <a:avLst/>
          </a:prstGeom>
          <a:noFill/>
        </p:spPr>
        <p:txBody>
          <a:bodyPr wrap="square" rtlCol="0">
            <a:spAutoFit/>
          </a:bodyPr>
          <a:lstStyle/>
          <a:p>
            <a:pPr marL="171450" indent="-171450">
              <a:lnSpc>
                <a:spcPct val="90000"/>
              </a:lnSpc>
              <a:spcBef>
                <a:spcPts val="750"/>
              </a:spcBef>
              <a:buFont typeface="Arial" panose="020B0604020202020204" pitchFamily="34" charset="0"/>
              <a:buChar char="•"/>
            </a:pPr>
            <a:r>
              <a:rPr lang="en-US" altLang="zh-TW" sz="2400" b="1" dirty="0">
                <a:latin typeface="+mn-ea"/>
                <a:ea typeface="+mn-ea"/>
              </a:rPr>
              <a:t>NB-</a:t>
            </a:r>
            <a:r>
              <a:rPr lang="en-US" altLang="zh-TW" sz="2400" b="1" dirty="0" err="1">
                <a:latin typeface="+mn-ea"/>
                <a:ea typeface="+mn-ea"/>
              </a:rPr>
              <a:t>IoT</a:t>
            </a:r>
            <a:r>
              <a:rPr lang="zh-TW" altLang="en-US" sz="2400" b="1" dirty="0">
                <a:latin typeface="+mn-ea"/>
                <a:ea typeface="+mn-ea"/>
              </a:rPr>
              <a:t>技術發展起步較</a:t>
            </a:r>
            <a:r>
              <a:rPr lang="en-US" altLang="zh-TW" sz="2400" b="1" dirty="0" err="1">
                <a:latin typeface="+mn-ea"/>
                <a:ea typeface="+mn-ea"/>
              </a:rPr>
              <a:t>LoRa</a:t>
            </a:r>
            <a:r>
              <a:rPr lang="zh-TW" altLang="en-US" sz="2400" b="1" dirty="0">
                <a:latin typeface="+mn-ea"/>
                <a:ea typeface="+mn-ea"/>
              </a:rPr>
              <a:t>跟</a:t>
            </a:r>
            <a:r>
              <a:rPr lang="en-US" altLang="zh-TW" sz="2400" b="1" dirty="0">
                <a:latin typeface="+mn-ea"/>
                <a:ea typeface="+mn-ea"/>
              </a:rPr>
              <a:t>SIGFOX</a:t>
            </a:r>
            <a:r>
              <a:rPr lang="zh-TW" altLang="en-US" sz="2400" b="1" dirty="0">
                <a:latin typeface="+mn-ea"/>
                <a:ea typeface="+mn-ea"/>
              </a:rPr>
              <a:t>晚。不過，由於它是由國際電信標準制定組織</a:t>
            </a:r>
            <a:r>
              <a:rPr lang="en-US" altLang="zh-TW" sz="2400" b="1" dirty="0">
                <a:latin typeface="+mn-ea"/>
                <a:ea typeface="+mn-ea"/>
              </a:rPr>
              <a:t>3GPP</a:t>
            </a:r>
            <a:r>
              <a:rPr lang="zh-TW" altLang="en-US" sz="2400" b="1" dirty="0">
                <a:latin typeface="+mn-ea"/>
                <a:ea typeface="+mn-ea"/>
              </a:rPr>
              <a:t>所支持。</a:t>
            </a:r>
            <a:endParaRPr lang="en-US" altLang="zh-TW" sz="2400" b="1" dirty="0">
              <a:latin typeface="+mn-ea"/>
              <a:ea typeface="+mn-ea"/>
            </a:endParaRPr>
          </a:p>
          <a:p>
            <a:pPr marL="171450" indent="-171450">
              <a:lnSpc>
                <a:spcPct val="90000"/>
              </a:lnSpc>
              <a:spcBef>
                <a:spcPts val="750"/>
              </a:spcBef>
              <a:buFont typeface="Arial" panose="020B0604020202020204" pitchFamily="34" charset="0"/>
              <a:buChar char="•"/>
            </a:pPr>
            <a:r>
              <a:rPr lang="zh-TW" altLang="en-US" sz="2400" b="1" dirty="0">
                <a:latin typeface="+mn-ea"/>
                <a:ea typeface="+mn-ea"/>
              </a:rPr>
              <a:t>應用領域方面，由於</a:t>
            </a:r>
            <a:r>
              <a:rPr lang="en-US" altLang="zh-TW" sz="2400" b="1" dirty="0">
                <a:latin typeface="+mn-ea"/>
                <a:ea typeface="+mn-ea"/>
              </a:rPr>
              <a:t>NB-</a:t>
            </a:r>
            <a:r>
              <a:rPr lang="en-US" altLang="zh-TW" sz="2400" b="1" dirty="0" err="1">
                <a:latin typeface="+mn-ea"/>
                <a:ea typeface="+mn-ea"/>
              </a:rPr>
              <a:t>IoT</a:t>
            </a:r>
            <a:r>
              <a:rPr lang="zh-TW" altLang="en-US" sz="2400" b="1" dirty="0">
                <a:latin typeface="+mn-ea"/>
                <a:ea typeface="+mn-ea"/>
              </a:rPr>
              <a:t>採用電信級的網路，服務品質有保障，因此更適合高價貨物的追蹤，或是與消費者有直接關聯的應用。</a:t>
            </a:r>
            <a:endParaRPr lang="en-US" altLang="zh-TW" sz="2400" b="1" dirty="0">
              <a:latin typeface="+mn-ea"/>
              <a:ea typeface="+mn-ea"/>
            </a:endParaRPr>
          </a:p>
          <a:p>
            <a:pPr marL="171450" indent="-171450">
              <a:lnSpc>
                <a:spcPct val="90000"/>
              </a:lnSpc>
              <a:spcBef>
                <a:spcPts val="750"/>
              </a:spcBef>
              <a:buFont typeface="Arial" panose="020B0604020202020204" pitchFamily="34" charset="0"/>
              <a:buChar char="•"/>
            </a:pPr>
            <a:r>
              <a:rPr lang="en-US" altLang="zh-TW" sz="2400" b="1" dirty="0">
                <a:latin typeface="+mn-ea"/>
                <a:ea typeface="+mn-ea"/>
              </a:rPr>
              <a:t>2017</a:t>
            </a:r>
            <a:r>
              <a:rPr lang="zh-TW" altLang="en-US" sz="2400" b="1" dirty="0">
                <a:latin typeface="+mn-ea"/>
                <a:ea typeface="+mn-ea"/>
              </a:rPr>
              <a:t>年下半年開始，國內三大電信業者遠傳、中華電信、台灣大哥大皆紛紛積極佈局</a:t>
            </a:r>
            <a:r>
              <a:rPr lang="en-US" altLang="zh-TW" sz="2400" b="1" dirty="0">
                <a:latin typeface="+mn-ea"/>
                <a:ea typeface="+mn-ea"/>
              </a:rPr>
              <a:t>NB-</a:t>
            </a:r>
            <a:r>
              <a:rPr lang="en-US" altLang="zh-TW" sz="2400" b="1" dirty="0" err="1">
                <a:latin typeface="+mn-ea"/>
                <a:ea typeface="+mn-ea"/>
              </a:rPr>
              <a:t>IoT</a:t>
            </a:r>
            <a:r>
              <a:rPr lang="zh-TW" altLang="en-US" sz="2400" b="1" dirty="0">
                <a:latin typeface="+mn-ea"/>
                <a:ea typeface="+mn-ea"/>
              </a:rPr>
              <a:t>。</a:t>
            </a:r>
          </a:p>
        </p:txBody>
      </p:sp>
    </p:spTree>
    <p:extLst>
      <p:ext uri="{BB962C8B-B14F-4D97-AF65-F5344CB8AC3E}">
        <p14:creationId xmlns:p14="http://schemas.microsoft.com/office/powerpoint/2010/main" val="1071886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21076" y="693250"/>
            <a:ext cx="7886700" cy="994172"/>
          </a:xfrm>
        </p:spPr>
        <p:txBody>
          <a:bodyPr>
            <a:normAutofit/>
          </a:bodyPr>
          <a:lstStyle/>
          <a:p>
            <a:r>
              <a:rPr lang="en-US" altLang="zh-TW" sz="4000" b="1" dirty="0">
                <a:latin typeface="+mn-ea"/>
                <a:ea typeface="+mn-ea"/>
              </a:rPr>
              <a:t>NB-IOT</a:t>
            </a:r>
            <a:r>
              <a:rPr lang="zh-TW" altLang="en-US" sz="4000" b="1" dirty="0">
                <a:latin typeface="+mn-ea"/>
                <a:ea typeface="+mn-ea"/>
              </a:rPr>
              <a:t>與其他技術的比較</a:t>
            </a:r>
          </a:p>
        </p:txBody>
      </p:sp>
      <p:graphicFrame>
        <p:nvGraphicFramePr>
          <p:cNvPr id="4" name="表格 3"/>
          <p:cNvGraphicFramePr>
            <a:graphicFrameLocks noGrp="1"/>
          </p:cNvGraphicFramePr>
          <p:nvPr>
            <p:extLst/>
          </p:nvPr>
        </p:nvGraphicFramePr>
        <p:xfrm>
          <a:off x="421076" y="1789550"/>
          <a:ext cx="8584903" cy="4394385"/>
        </p:xfrm>
        <a:graphic>
          <a:graphicData uri="http://schemas.openxmlformats.org/drawingml/2006/table">
            <a:tbl>
              <a:tblPr firstRow="1" bandRow="1">
                <a:tableStyleId>{5C22544A-7EE6-4342-B048-85BDC9FD1C3A}</a:tableStyleId>
              </a:tblPr>
              <a:tblGrid>
                <a:gridCol w="1464644">
                  <a:extLst>
                    <a:ext uri="{9D8B030D-6E8A-4147-A177-3AD203B41FA5}">
                      <a16:colId xmlns:a16="http://schemas.microsoft.com/office/drawing/2014/main" val="363298087"/>
                    </a:ext>
                  </a:extLst>
                </a:gridCol>
                <a:gridCol w="1396991">
                  <a:extLst>
                    <a:ext uri="{9D8B030D-6E8A-4147-A177-3AD203B41FA5}">
                      <a16:colId xmlns:a16="http://schemas.microsoft.com/office/drawing/2014/main" val="1728003218"/>
                    </a:ext>
                  </a:extLst>
                </a:gridCol>
                <a:gridCol w="1430817">
                  <a:extLst>
                    <a:ext uri="{9D8B030D-6E8A-4147-A177-3AD203B41FA5}">
                      <a16:colId xmlns:a16="http://schemas.microsoft.com/office/drawing/2014/main" val="2041122489"/>
                    </a:ext>
                  </a:extLst>
                </a:gridCol>
                <a:gridCol w="1430817">
                  <a:extLst>
                    <a:ext uri="{9D8B030D-6E8A-4147-A177-3AD203B41FA5}">
                      <a16:colId xmlns:a16="http://schemas.microsoft.com/office/drawing/2014/main" val="2427074141"/>
                    </a:ext>
                  </a:extLst>
                </a:gridCol>
                <a:gridCol w="1430817">
                  <a:extLst>
                    <a:ext uri="{9D8B030D-6E8A-4147-A177-3AD203B41FA5}">
                      <a16:colId xmlns:a16="http://schemas.microsoft.com/office/drawing/2014/main" val="3400506597"/>
                    </a:ext>
                  </a:extLst>
                </a:gridCol>
                <a:gridCol w="1430817">
                  <a:extLst>
                    <a:ext uri="{9D8B030D-6E8A-4147-A177-3AD203B41FA5}">
                      <a16:colId xmlns:a16="http://schemas.microsoft.com/office/drawing/2014/main" val="586388298"/>
                    </a:ext>
                  </a:extLst>
                </a:gridCol>
              </a:tblGrid>
              <a:tr h="331955">
                <a:tc>
                  <a:txBody>
                    <a:bodyPr/>
                    <a:lstStyle/>
                    <a:p>
                      <a:pPr algn="ctr"/>
                      <a:endParaRPr lang="zh-TW" altLang="en-US" sz="1400" dirty="0"/>
                    </a:p>
                  </a:txBody>
                  <a:tcPr marL="68580" marR="68580" marT="34290" marB="34290" anchor="ctr"/>
                </a:tc>
                <a:tc>
                  <a:txBody>
                    <a:bodyPr/>
                    <a:lstStyle/>
                    <a:p>
                      <a:pPr algn="ctr"/>
                      <a:r>
                        <a:rPr lang="en-US" altLang="zh-TW" sz="1400" dirty="0" smtClean="0"/>
                        <a:t>LTE</a:t>
                      </a:r>
                      <a:r>
                        <a:rPr lang="zh-TW" altLang="en-US" sz="1400" dirty="0" smtClean="0"/>
                        <a:t> </a:t>
                      </a:r>
                      <a:r>
                        <a:rPr lang="en-US" altLang="zh-TW" sz="1400" dirty="0" smtClean="0"/>
                        <a:t>-</a:t>
                      </a:r>
                      <a:r>
                        <a:rPr lang="zh-TW" altLang="en-US" sz="1400" dirty="0" smtClean="0"/>
                        <a:t> </a:t>
                      </a:r>
                      <a:r>
                        <a:rPr lang="en-US" altLang="zh-TW" sz="1400" dirty="0" smtClean="0"/>
                        <a:t>CAT</a:t>
                      </a:r>
                      <a:r>
                        <a:rPr lang="zh-TW" altLang="en-US" sz="1400" dirty="0" smtClean="0"/>
                        <a:t> </a:t>
                      </a:r>
                      <a:r>
                        <a:rPr lang="en-US" altLang="zh-TW" sz="1400" dirty="0" smtClean="0"/>
                        <a:t>1</a:t>
                      </a:r>
                      <a:endParaRPr lang="zh-TW" altLang="en-US" sz="1400" dirty="0"/>
                    </a:p>
                  </a:txBody>
                  <a:tcPr marL="68580" marR="68580" marT="34290" marB="34290" anchor="ctr"/>
                </a:tc>
                <a:tc>
                  <a:txBody>
                    <a:bodyPr/>
                    <a:lstStyle/>
                    <a:p>
                      <a:pPr algn="ctr"/>
                      <a:r>
                        <a:rPr lang="en-US" altLang="zh-TW" sz="1400" dirty="0" smtClean="0"/>
                        <a:t>LTE</a:t>
                      </a:r>
                      <a:r>
                        <a:rPr lang="zh-TW" altLang="en-US" sz="1400" dirty="0" smtClean="0"/>
                        <a:t> </a:t>
                      </a:r>
                      <a:r>
                        <a:rPr lang="en-US" altLang="zh-TW" sz="1400" dirty="0" smtClean="0"/>
                        <a:t>–</a:t>
                      </a:r>
                      <a:r>
                        <a:rPr lang="zh-TW" altLang="en-US" sz="1400" dirty="0" smtClean="0"/>
                        <a:t> </a:t>
                      </a:r>
                      <a:r>
                        <a:rPr lang="en-US" altLang="zh-TW" sz="1400" dirty="0" smtClean="0"/>
                        <a:t>CAT</a:t>
                      </a:r>
                      <a:r>
                        <a:rPr lang="zh-TW" altLang="en-US" sz="1400" dirty="0" smtClean="0"/>
                        <a:t> </a:t>
                      </a:r>
                      <a:r>
                        <a:rPr lang="en-US" altLang="zh-TW" sz="1400" dirty="0" smtClean="0"/>
                        <a:t>0</a:t>
                      </a:r>
                      <a:endParaRPr lang="zh-TW" altLang="en-US" sz="1400" dirty="0"/>
                    </a:p>
                  </a:txBody>
                  <a:tcPr marL="68580" marR="68580" marT="34290" marB="34290" anchor="ctr"/>
                </a:tc>
                <a:tc>
                  <a:txBody>
                    <a:bodyPr/>
                    <a:lstStyle/>
                    <a:p>
                      <a:pPr algn="ctr"/>
                      <a:r>
                        <a:rPr lang="en-US" altLang="zh-TW" sz="1400" dirty="0" smtClean="0"/>
                        <a:t>LET</a:t>
                      </a:r>
                      <a:r>
                        <a:rPr lang="zh-TW" altLang="en-US" sz="1400" dirty="0" smtClean="0"/>
                        <a:t> </a:t>
                      </a:r>
                      <a:r>
                        <a:rPr lang="en-US" altLang="zh-TW" sz="1400" dirty="0" smtClean="0"/>
                        <a:t>–</a:t>
                      </a:r>
                      <a:r>
                        <a:rPr lang="zh-TW" altLang="en-US" sz="1400" dirty="0" smtClean="0"/>
                        <a:t> </a:t>
                      </a:r>
                      <a:r>
                        <a:rPr lang="en-US" altLang="zh-TW" sz="1400" dirty="0" smtClean="0"/>
                        <a:t>CAT</a:t>
                      </a:r>
                      <a:r>
                        <a:rPr lang="zh-TW" altLang="en-US" sz="1400" dirty="0" smtClean="0"/>
                        <a:t> </a:t>
                      </a:r>
                      <a:r>
                        <a:rPr lang="en-US" altLang="zh-TW" sz="1400" dirty="0" smtClean="0"/>
                        <a:t>M1</a:t>
                      </a:r>
                      <a:endParaRPr lang="zh-TW" altLang="en-US" sz="1400" dirty="0"/>
                    </a:p>
                  </a:txBody>
                  <a:tcPr marL="68580" marR="68580" marT="34290" marB="34290" anchor="ctr"/>
                </a:tc>
                <a:tc>
                  <a:txBody>
                    <a:bodyPr/>
                    <a:lstStyle/>
                    <a:p>
                      <a:pPr algn="ctr"/>
                      <a:r>
                        <a:rPr lang="en-US" altLang="zh-TW" sz="1400" b="1" dirty="0" smtClean="0"/>
                        <a:t>NB-IOT</a:t>
                      </a:r>
                      <a:endParaRPr lang="zh-TW" altLang="en-US" sz="1400" b="1" dirty="0"/>
                    </a:p>
                  </a:txBody>
                  <a:tcPr marL="68580" marR="68580" marT="34290" marB="34290" anchor="ctr"/>
                </a:tc>
                <a:tc>
                  <a:txBody>
                    <a:bodyPr/>
                    <a:lstStyle/>
                    <a:p>
                      <a:pPr algn="ctr"/>
                      <a:r>
                        <a:rPr lang="en-US" altLang="zh-TW" sz="1400" dirty="0" smtClean="0"/>
                        <a:t>EC</a:t>
                      </a:r>
                      <a:r>
                        <a:rPr lang="zh-TW" altLang="en-US" sz="1400" dirty="0" smtClean="0"/>
                        <a:t> </a:t>
                      </a:r>
                      <a:r>
                        <a:rPr lang="en-US" altLang="zh-TW" sz="1400" dirty="0" smtClean="0"/>
                        <a:t>–</a:t>
                      </a:r>
                      <a:r>
                        <a:rPr lang="zh-TW" altLang="en-US" sz="1400" dirty="0" smtClean="0"/>
                        <a:t> </a:t>
                      </a:r>
                      <a:r>
                        <a:rPr lang="en-US" altLang="zh-TW" sz="1400" dirty="0" smtClean="0"/>
                        <a:t>GSM</a:t>
                      </a:r>
                      <a:r>
                        <a:rPr lang="zh-TW" altLang="en-US" sz="1400" dirty="0" smtClean="0"/>
                        <a:t> </a:t>
                      </a:r>
                      <a:r>
                        <a:rPr lang="en-US" altLang="zh-TW" sz="1400" dirty="0" smtClean="0"/>
                        <a:t>-</a:t>
                      </a:r>
                      <a:r>
                        <a:rPr lang="zh-TW" altLang="en-US" sz="1400" dirty="0" smtClean="0"/>
                        <a:t> </a:t>
                      </a:r>
                      <a:r>
                        <a:rPr lang="en-US" altLang="zh-TW" sz="1400" dirty="0" smtClean="0"/>
                        <a:t>IOT</a:t>
                      </a:r>
                      <a:endParaRPr lang="zh-TW" altLang="en-US" sz="1400" dirty="0"/>
                    </a:p>
                  </a:txBody>
                  <a:tcPr marL="68580" marR="68580" marT="34290" marB="34290" anchor="ctr"/>
                </a:tc>
                <a:extLst>
                  <a:ext uri="{0D108BD9-81ED-4DB2-BD59-A6C34878D82A}">
                    <a16:rowId xmlns:a16="http://schemas.microsoft.com/office/drawing/2014/main" val="1086957281"/>
                  </a:ext>
                </a:extLst>
              </a:tr>
              <a:tr h="891540">
                <a:tc>
                  <a:txBody>
                    <a:bodyPr/>
                    <a:lstStyle/>
                    <a:p>
                      <a:pPr algn="ctr"/>
                      <a:r>
                        <a:rPr lang="en-US" altLang="zh-TW" sz="1400" dirty="0" smtClean="0"/>
                        <a:t>Deployment</a:t>
                      </a:r>
                      <a:endParaRPr lang="zh-TW" altLang="en-US" sz="1400" dirty="0"/>
                    </a:p>
                  </a:txBody>
                  <a:tcPr marL="68580" marR="68580" marT="34290" marB="34290" anchor="ctr"/>
                </a:tc>
                <a:tc>
                  <a:txBody>
                    <a:bodyPr/>
                    <a:lstStyle/>
                    <a:p>
                      <a:pPr algn="ctr"/>
                      <a:r>
                        <a:rPr lang="en-US" altLang="zh-TW" sz="1400" dirty="0" smtClean="0"/>
                        <a:t>In-band</a:t>
                      </a:r>
                      <a:r>
                        <a:rPr lang="en-US" altLang="zh-TW" sz="1400" baseline="0" dirty="0" smtClean="0"/>
                        <a:t> LTE</a:t>
                      </a:r>
                      <a:endParaRPr lang="zh-TW" altLang="en-US" sz="1400" dirty="0"/>
                    </a:p>
                  </a:txBody>
                  <a:tcPr marL="68580" marR="68580" marT="34290" marB="34290" anchor="ctr"/>
                </a:tc>
                <a:tc>
                  <a:txBody>
                    <a:bodyPr/>
                    <a:lstStyle/>
                    <a:p>
                      <a:pPr algn="ctr"/>
                      <a:r>
                        <a:rPr lang="en-US" altLang="zh-TW" sz="1400" dirty="0" smtClean="0"/>
                        <a:t>In-band</a:t>
                      </a:r>
                      <a:r>
                        <a:rPr lang="en-US" altLang="zh-TW" sz="1400" baseline="0" dirty="0" smtClean="0"/>
                        <a:t> LTE</a:t>
                      </a:r>
                      <a:endParaRPr lang="zh-TW" altLang="en-US" sz="1400" dirty="0"/>
                    </a:p>
                  </a:txBody>
                  <a:tcPr marL="68580" marR="68580" marT="34290" marB="34290" anchor="ctr"/>
                </a:tc>
                <a:tc>
                  <a:txBody>
                    <a:bodyPr/>
                    <a:lstStyle/>
                    <a:p>
                      <a:pPr algn="ctr"/>
                      <a:r>
                        <a:rPr lang="en-US" altLang="zh-TW" sz="1400" dirty="0" smtClean="0"/>
                        <a:t>In-band</a:t>
                      </a:r>
                      <a:r>
                        <a:rPr lang="en-US" altLang="zh-TW" sz="1400" baseline="0" dirty="0" smtClean="0"/>
                        <a:t> LTE</a:t>
                      </a:r>
                      <a:endParaRPr lang="zh-TW" altLang="en-US" sz="1400" dirty="0"/>
                    </a:p>
                  </a:txBody>
                  <a:tcPr marL="68580" marR="68580" marT="34290" marB="34290" anchor="ctr"/>
                </a:tc>
                <a:tc>
                  <a:txBody>
                    <a:bodyPr/>
                    <a:lstStyle/>
                    <a:p>
                      <a:pPr algn="ctr"/>
                      <a:r>
                        <a:rPr lang="en-US" altLang="zh-TW" sz="1400" b="1" dirty="0" smtClean="0"/>
                        <a:t>In-band</a:t>
                      </a:r>
                      <a:r>
                        <a:rPr lang="en-US" altLang="zh-TW" sz="1400" b="1" baseline="0" dirty="0" smtClean="0"/>
                        <a:t> LTE</a:t>
                      </a:r>
                    </a:p>
                    <a:p>
                      <a:pPr algn="ctr"/>
                      <a:r>
                        <a:rPr lang="en-US" altLang="zh-TW" sz="1400" b="1" baseline="0" dirty="0" smtClean="0"/>
                        <a:t>Guard-band LTE</a:t>
                      </a:r>
                    </a:p>
                    <a:p>
                      <a:pPr algn="ctr"/>
                      <a:r>
                        <a:rPr lang="en-US" altLang="zh-TW" sz="1400" b="1" baseline="0" dirty="0" smtClean="0"/>
                        <a:t>Standalone</a:t>
                      </a:r>
                      <a:endParaRPr lang="zh-TW" altLang="en-US" sz="1400" b="1" dirty="0"/>
                    </a:p>
                  </a:txBody>
                  <a:tcPr marL="68580" marR="68580" marT="34290" marB="34290" anchor="ctr"/>
                </a:tc>
                <a:tc>
                  <a:txBody>
                    <a:bodyPr/>
                    <a:lstStyle/>
                    <a:p>
                      <a:pPr algn="ctr"/>
                      <a:r>
                        <a:rPr lang="en-US" altLang="zh-TW" sz="1400" dirty="0" smtClean="0"/>
                        <a:t>In-band</a:t>
                      </a:r>
                      <a:r>
                        <a:rPr lang="en-US" altLang="zh-TW" sz="1400" baseline="0" dirty="0" smtClean="0"/>
                        <a:t> GSM</a:t>
                      </a:r>
                      <a:endParaRPr lang="zh-TW" altLang="en-US" sz="1400" dirty="0"/>
                    </a:p>
                  </a:txBody>
                  <a:tcPr marL="68580" marR="68580" marT="34290" marB="34290" anchor="ctr"/>
                </a:tc>
                <a:extLst>
                  <a:ext uri="{0D108BD9-81ED-4DB2-BD59-A6C34878D82A}">
                    <a16:rowId xmlns:a16="http://schemas.microsoft.com/office/drawing/2014/main" val="2314264525"/>
                  </a:ext>
                </a:extLst>
              </a:tr>
              <a:tr h="480060">
                <a:tc>
                  <a:txBody>
                    <a:bodyPr/>
                    <a:lstStyle/>
                    <a:p>
                      <a:pPr algn="ctr"/>
                      <a:r>
                        <a:rPr lang="en-US" altLang="zh-TW" sz="1400" dirty="0" smtClean="0"/>
                        <a:t>Downlink</a:t>
                      </a:r>
                      <a:endParaRPr lang="zh-TW" altLang="en-US" sz="1400" dirty="0"/>
                    </a:p>
                  </a:txBody>
                  <a:tcPr marL="68580" marR="68580" marT="34290" marB="34290" anchor="ctr"/>
                </a:tc>
                <a:tc>
                  <a:txBody>
                    <a:bodyPr/>
                    <a:lstStyle/>
                    <a:p>
                      <a:pPr algn="ctr"/>
                      <a:r>
                        <a:rPr lang="en-US" altLang="zh-TW" sz="1400" dirty="0" smtClean="0"/>
                        <a:t>OFDMA</a:t>
                      </a:r>
                    </a:p>
                    <a:p>
                      <a:pPr algn="ctr"/>
                      <a:r>
                        <a:rPr lang="en-US" altLang="zh-TW" sz="1400" dirty="0" smtClean="0"/>
                        <a:t>[15kHz]</a:t>
                      </a:r>
                      <a:endParaRPr lang="zh-TW" altLang="en-US" sz="1400" dirty="0"/>
                    </a:p>
                  </a:txBody>
                  <a:tcPr marL="68580" marR="68580" marT="34290" marB="34290" anchor="ctr"/>
                </a:tc>
                <a:tc>
                  <a:txBody>
                    <a:bodyPr/>
                    <a:lstStyle/>
                    <a:p>
                      <a:pPr algn="ctr"/>
                      <a:r>
                        <a:rPr lang="en-US" altLang="zh-TW" sz="1400" dirty="0" smtClean="0"/>
                        <a:t>OFDMA</a:t>
                      </a:r>
                    </a:p>
                    <a:p>
                      <a:pPr algn="ctr"/>
                      <a:r>
                        <a:rPr lang="en-US" altLang="zh-TW" sz="1400" dirty="0" smtClean="0"/>
                        <a:t>[15kHz]</a:t>
                      </a:r>
                      <a:endParaRPr lang="zh-TW" altLang="en-US" sz="1400" dirty="0" smtClean="0"/>
                    </a:p>
                  </a:txBody>
                  <a:tcPr marL="68580" marR="68580" marT="34290" marB="34290" anchor="ctr"/>
                </a:tc>
                <a:tc>
                  <a:txBody>
                    <a:bodyPr/>
                    <a:lstStyle/>
                    <a:p>
                      <a:pPr algn="ctr"/>
                      <a:r>
                        <a:rPr lang="en-US" altLang="zh-TW" sz="1400" dirty="0" smtClean="0"/>
                        <a:t>OFDMA</a:t>
                      </a:r>
                    </a:p>
                    <a:p>
                      <a:pPr algn="ctr"/>
                      <a:r>
                        <a:rPr lang="en-US" altLang="zh-TW" sz="1400" dirty="0" smtClean="0"/>
                        <a:t>[15kHz]</a:t>
                      </a:r>
                      <a:endParaRPr lang="zh-TW" altLang="en-US" sz="1400" dirty="0" smtClean="0"/>
                    </a:p>
                  </a:txBody>
                  <a:tcPr marL="68580" marR="68580" marT="34290" marB="34290" anchor="ctr"/>
                </a:tc>
                <a:tc>
                  <a:txBody>
                    <a:bodyPr/>
                    <a:lstStyle/>
                    <a:p>
                      <a:pPr algn="ctr"/>
                      <a:r>
                        <a:rPr lang="en-US" altLang="zh-TW" sz="1400" b="1" dirty="0" smtClean="0"/>
                        <a:t>OFDMA</a:t>
                      </a:r>
                    </a:p>
                    <a:p>
                      <a:pPr algn="ctr"/>
                      <a:r>
                        <a:rPr lang="en-US" altLang="zh-TW" sz="1400" b="1" dirty="0" smtClean="0"/>
                        <a:t>[15kHz]</a:t>
                      </a:r>
                      <a:endParaRPr lang="zh-TW" altLang="en-US" sz="1400" b="1" dirty="0" smtClean="0"/>
                    </a:p>
                  </a:txBody>
                  <a:tcPr marL="68580" marR="68580" marT="34290" marB="34290" anchor="ctr"/>
                </a:tc>
                <a:tc>
                  <a:txBody>
                    <a:bodyPr/>
                    <a:lstStyle/>
                    <a:p>
                      <a:pPr algn="ctr"/>
                      <a:r>
                        <a:rPr lang="en-US" altLang="zh-TW" sz="1400" dirty="0" smtClean="0"/>
                        <a:t>TDMA/FDMA</a:t>
                      </a:r>
                      <a:endParaRPr lang="zh-TW" altLang="en-US" sz="1400" dirty="0"/>
                    </a:p>
                  </a:txBody>
                  <a:tcPr marL="68580" marR="68580" marT="34290" marB="34290" anchor="ctr"/>
                </a:tc>
                <a:extLst>
                  <a:ext uri="{0D108BD9-81ED-4DB2-BD59-A6C34878D82A}">
                    <a16:rowId xmlns:a16="http://schemas.microsoft.com/office/drawing/2014/main" val="3341740602"/>
                  </a:ext>
                </a:extLst>
              </a:tr>
              <a:tr h="480060">
                <a:tc>
                  <a:txBody>
                    <a:bodyPr/>
                    <a:lstStyle/>
                    <a:p>
                      <a:pPr algn="ctr"/>
                      <a:r>
                        <a:rPr lang="en-US" altLang="zh-TW" sz="1400" dirty="0" smtClean="0"/>
                        <a:t>Uplink</a:t>
                      </a:r>
                      <a:endParaRPr lang="zh-TW" altLang="en-US" sz="1400" dirty="0"/>
                    </a:p>
                  </a:txBody>
                  <a:tcPr marL="68580" marR="68580" marT="34290" marB="34290" anchor="ctr"/>
                </a:tc>
                <a:tc>
                  <a:txBody>
                    <a:bodyPr/>
                    <a:lstStyle/>
                    <a:p>
                      <a:pPr algn="ctr"/>
                      <a:r>
                        <a:rPr lang="en-US" altLang="zh-TW" sz="1400" dirty="0" smtClean="0"/>
                        <a:t>SC-FDMA</a:t>
                      </a:r>
                    </a:p>
                    <a:p>
                      <a:pPr algn="ctr"/>
                      <a:r>
                        <a:rPr lang="en-US" altLang="zh-TW" sz="1400" dirty="0" smtClean="0"/>
                        <a:t>[15kHz]</a:t>
                      </a:r>
                      <a:endParaRPr lang="zh-TW" altLang="en-US" sz="1400" dirty="0"/>
                    </a:p>
                  </a:txBody>
                  <a:tcPr marL="68580" marR="68580" marT="34290" marB="34290" anchor="ctr"/>
                </a:tc>
                <a:tc>
                  <a:txBody>
                    <a:bodyPr/>
                    <a:lstStyle/>
                    <a:p>
                      <a:pPr algn="ctr"/>
                      <a:r>
                        <a:rPr lang="en-US" altLang="zh-TW" sz="1400" dirty="0" smtClean="0"/>
                        <a:t>SC-FDMA</a:t>
                      </a:r>
                    </a:p>
                    <a:p>
                      <a:pPr algn="ctr"/>
                      <a:r>
                        <a:rPr lang="en-US" altLang="zh-TW" sz="1400" dirty="0" smtClean="0"/>
                        <a:t>[15kHz]</a:t>
                      </a:r>
                      <a:endParaRPr lang="zh-TW" altLang="en-US" sz="1400" dirty="0" smtClean="0"/>
                    </a:p>
                  </a:txBody>
                  <a:tcPr marL="68580" marR="68580" marT="34290" marB="34290" anchor="ctr"/>
                </a:tc>
                <a:tc>
                  <a:txBody>
                    <a:bodyPr/>
                    <a:lstStyle/>
                    <a:p>
                      <a:pPr algn="ctr"/>
                      <a:r>
                        <a:rPr lang="en-US" altLang="zh-TW" sz="1400" dirty="0" smtClean="0"/>
                        <a:t>SC-FDMA</a:t>
                      </a:r>
                    </a:p>
                    <a:p>
                      <a:pPr algn="ctr"/>
                      <a:r>
                        <a:rPr lang="en-US" altLang="zh-TW" sz="1400" dirty="0" smtClean="0"/>
                        <a:t>[15kHz]</a:t>
                      </a:r>
                      <a:endParaRPr lang="zh-TW" altLang="en-US" sz="1400" dirty="0" smtClean="0"/>
                    </a:p>
                  </a:txBody>
                  <a:tcPr marL="68580" marR="68580" marT="34290" marB="34290" anchor="ctr"/>
                </a:tc>
                <a:tc>
                  <a:txBody>
                    <a:bodyPr/>
                    <a:lstStyle/>
                    <a:p>
                      <a:pPr algn="ctr"/>
                      <a:r>
                        <a:rPr lang="en-US" altLang="zh-TW" sz="1400" b="1" dirty="0" smtClean="0"/>
                        <a:t>Single Tone</a:t>
                      </a:r>
                    </a:p>
                    <a:p>
                      <a:pPr algn="ctr"/>
                      <a:r>
                        <a:rPr lang="en-US" altLang="zh-TW" sz="1400" b="1" dirty="0" smtClean="0"/>
                        <a:t>[15/3.75kHz]</a:t>
                      </a:r>
                      <a:endParaRPr lang="zh-TW" altLang="en-US" sz="1400" b="1" dirty="0"/>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TDMA/FDMA</a:t>
                      </a:r>
                      <a:endParaRPr lang="zh-TW" altLang="en-US" sz="1400" dirty="0" smtClean="0"/>
                    </a:p>
                    <a:p>
                      <a:pPr algn="ctr"/>
                      <a:endParaRPr lang="zh-TW" altLang="en-US" sz="1400" dirty="0"/>
                    </a:p>
                  </a:txBody>
                  <a:tcPr marL="68580" marR="68580" marT="34290" marB="34290" anchor="ctr"/>
                </a:tc>
                <a:extLst>
                  <a:ext uri="{0D108BD9-81ED-4DB2-BD59-A6C34878D82A}">
                    <a16:rowId xmlns:a16="http://schemas.microsoft.com/office/drawing/2014/main" val="385425751"/>
                  </a:ext>
                </a:extLst>
              </a:tr>
              <a:tr h="480060">
                <a:tc>
                  <a:txBody>
                    <a:bodyPr/>
                    <a:lstStyle/>
                    <a:p>
                      <a:pPr algn="ctr"/>
                      <a:r>
                        <a:rPr lang="en-US" altLang="zh-TW" sz="1400" dirty="0" smtClean="0"/>
                        <a:t>Peak Rate</a:t>
                      </a:r>
                      <a:endParaRPr lang="zh-TW" altLang="en-US" sz="1400" dirty="0"/>
                    </a:p>
                  </a:txBody>
                  <a:tcPr marL="68580" marR="68580" marT="34290" marB="34290" anchor="ctr"/>
                </a:tc>
                <a:tc>
                  <a:txBody>
                    <a:bodyPr/>
                    <a:lstStyle/>
                    <a:p>
                      <a:pPr algn="ctr"/>
                      <a:r>
                        <a:rPr lang="en-US" altLang="zh-TW" sz="1400" dirty="0" smtClean="0"/>
                        <a:t>DL:10Mbps</a:t>
                      </a:r>
                    </a:p>
                    <a:p>
                      <a:pPr algn="ctr"/>
                      <a:r>
                        <a:rPr lang="en-US" altLang="zh-TW" sz="1400" dirty="0" smtClean="0"/>
                        <a:t>UL:5Mbps</a:t>
                      </a:r>
                      <a:endParaRPr lang="zh-TW" altLang="en-US" sz="1400" dirty="0"/>
                    </a:p>
                  </a:txBody>
                  <a:tcPr marL="68580" marR="68580" marT="34290" marB="34290" anchor="ctr"/>
                </a:tc>
                <a:tc>
                  <a:txBody>
                    <a:bodyPr/>
                    <a:lstStyle/>
                    <a:p>
                      <a:pPr algn="ctr"/>
                      <a:r>
                        <a:rPr lang="en-US" altLang="zh-TW" sz="1400" dirty="0" smtClean="0"/>
                        <a:t>DL:1Mbps</a:t>
                      </a:r>
                    </a:p>
                    <a:p>
                      <a:pPr algn="ctr"/>
                      <a:r>
                        <a:rPr lang="en-US" altLang="zh-TW" sz="1400" dirty="0" smtClean="0"/>
                        <a:t>UL:1Mbps</a:t>
                      </a:r>
                      <a:endParaRPr lang="zh-TW" altLang="en-US" sz="1400" dirty="0" smtClean="0"/>
                    </a:p>
                  </a:txBody>
                  <a:tcPr marL="68580" marR="68580" marT="34290" marB="34290" anchor="ctr"/>
                </a:tc>
                <a:tc>
                  <a:txBody>
                    <a:bodyPr/>
                    <a:lstStyle/>
                    <a:p>
                      <a:pPr algn="ctr"/>
                      <a:r>
                        <a:rPr lang="en-US" altLang="zh-TW" sz="1400" dirty="0" smtClean="0"/>
                        <a:t>DL:1Mbps</a:t>
                      </a:r>
                    </a:p>
                    <a:p>
                      <a:pPr algn="ctr"/>
                      <a:r>
                        <a:rPr lang="en-US" altLang="zh-TW" sz="1400" dirty="0" smtClean="0"/>
                        <a:t>UL:1Mbps</a:t>
                      </a:r>
                      <a:endParaRPr lang="zh-TW" altLang="en-US" sz="1400" dirty="0" smtClean="0"/>
                    </a:p>
                  </a:txBody>
                  <a:tcPr marL="68580" marR="68580" marT="34290" marB="34290" anchor="ctr"/>
                </a:tc>
                <a:tc>
                  <a:txBody>
                    <a:bodyPr/>
                    <a:lstStyle/>
                    <a:p>
                      <a:pPr algn="ctr"/>
                      <a:r>
                        <a:rPr lang="en-US" altLang="zh-TW" sz="1400" b="1" dirty="0" smtClean="0"/>
                        <a:t>DL:250kbps</a:t>
                      </a:r>
                    </a:p>
                    <a:p>
                      <a:pPr algn="ctr"/>
                      <a:r>
                        <a:rPr lang="en-US" altLang="zh-TW" sz="1400" b="1" dirty="0" smtClean="0"/>
                        <a:t>UL:20kbps</a:t>
                      </a:r>
                      <a:endParaRPr lang="zh-TW" altLang="en-US" sz="1400" b="1" dirty="0" smtClean="0"/>
                    </a:p>
                  </a:txBody>
                  <a:tcPr marL="68580" marR="68580" marT="34290" marB="34290" anchor="ctr"/>
                </a:tc>
                <a:tc>
                  <a:txBody>
                    <a:bodyPr/>
                    <a:lstStyle/>
                    <a:p>
                      <a:pPr algn="ctr"/>
                      <a:r>
                        <a:rPr lang="en-US" altLang="zh-TW" sz="1400" dirty="0" smtClean="0"/>
                        <a:t>DL:70/240kbps</a:t>
                      </a:r>
                    </a:p>
                    <a:p>
                      <a:pPr algn="ctr"/>
                      <a:r>
                        <a:rPr lang="en-US" altLang="zh-TW" sz="1400" dirty="0" smtClean="0"/>
                        <a:t>UL:70/240kbps</a:t>
                      </a:r>
                      <a:endParaRPr lang="zh-TW" altLang="en-US" sz="1400" dirty="0" smtClean="0"/>
                    </a:p>
                  </a:txBody>
                  <a:tcPr marL="68580" marR="68580" marT="34290" marB="34290" anchor="ctr"/>
                </a:tc>
                <a:extLst>
                  <a:ext uri="{0D108BD9-81ED-4DB2-BD59-A6C34878D82A}">
                    <a16:rowId xmlns:a16="http://schemas.microsoft.com/office/drawing/2014/main" val="963095192"/>
                  </a:ext>
                </a:extLst>
              </a:tr>
              <a:tr h="331955">
                <a:tc>
                  <a:txBody>
                    <a:bodyPr/>
                    <a:lstStyle/>
                    <a:p>
                      <a:pPr algn="ctr"/>
                      <a:r>
                        <a:rPr lang="en-US" altLang="zh-TW" sz="1400" dirty="0" smtClean="0"/>
                        <a:t>UE receiver BW</a:t>
                      </a:r>
                      <a:endParaRPr lang="zh-TW" altLang="en-US" sz="1400" dirty="0"/>
                    </a:p>
                  </a:txBody>
                  <a:tcPr marL="68580" marR="68580" marT="34290" marB="34290" anchor="ctr"/>
                </a:tc>
                <a:tc>
                  <a:txBody>
                    <a:bodyPr/>
                    <a:lstStyle/>
                    <a:p>
                      <a:pPr algn="ctr"/>
                      <a:r>
                        <a:rPr lang="en-US" altLang="zh-TW" sz="1400" dirty="0" smtClean="0"/>
                        <a:t>20MHz</a:t>
                      </a:r>
                      <a:endParaRPr lang="zh-TW" altLang="en-US" sz="1400" dirty="0"/>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20MHz</a:t>
                      </a:r>
                      <a:endParaRPr lang="zh-TW" altLang="en-US" sz="1400" dirty="0" smtClean="0"/>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1.4MHz</a:t>
                      </a:r>
                      <a:endParaRPr lang="zh-TW" altLang="en-US" sz="1400" dirty="0" smtClean="0"/>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b="1" dirty="0" smtClean="0"/>
                        <a:t>200kHz</a:t>
                      </a:r>
                      <a:endParaRPr lang="zh-TW" altLang="en-US" sz="1400" b="1" dirty="0" smtClean="0"/>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200kHz</a:t>
                      </a:r>
                      <a:endParaRPr lang="zh-TW" altLang="en-US" sz="1400" dirty="0" smtClean="0"/>
                    </a:p>
                  </a:txBody>
                  <a:tcPr marL="68580" marR="68580" marT="34290" marB="34290" anchor="ctr"/>
                </a:tc>
                <a:extLst>
                  <a:ext uri="{0D108BD9-81ED-4DB2-BD59-A6C34878D82A}">
                    <a16:rowId xmlns:a16="http://schemas.microsoft.com/office/drawing/2014/main" val="1932079807"/>
                  </a:ext>
                </a:extLst>
              </a:tr>
              <a:tr h="331955">
                <a:tc>
                  <a:txBody>
                    <a:bodyPr/>
                    <a:lstStyle/>
                    <a:p>
                      <a:pPr algn="ctr"/>
                      <a:r>
                        <a:rPr lang="en-US" altLang="zh-TW" sz="1400" dirty="0" smtClean="0"/>
                        <a:t>Duplex</a:t>
                      </a:r>
                      <a:r>
                        <a:rPr lang="en-US" altLang="zh-TW" sz="1400" baseline="0" dirty="0" smtClean="0"/>
                        <a:t> Mode</a:t>
                      </a:r>
                      <a:endParaRPr lang="zh-TW" altLang="en-US" sz="1400" dirty="0"/>
                    </a:p>
                  </a:txBody>
                  <a:tcPr marL="68580" marR="68580" marT="34290" marB="34290" anchor="ctr"/>
                </a:tc>
                <a:tc>
                  <a:txBody>
                    <a:bodyPr/>
                    <a:lstStyle/>
                    <a:p>
                      <a:pPr algn="ctr"/>
                      <a:r>
                        <a:rPr lang="en-US" altLang="zh-TW" sz="1400" dirty="0" smtClean="0"/>
                        <a:t>Full-Duplex</a:t>
                      </a:r>
                      <a:endParaRPr lang="zh-TW" altLang="en-US" sz="1400" dirty="0"/>
                    </a:p>
                  </a:txBody>
                  <a:tcPr marL="68580" marR="68580" marT="34290" marB="34290" anchor="ctr"/>
                </a:tc>
                <a:tc>
                  <a:txBody>
                    <a:bodyPr/>
                    <a:lstStyle/>
                    <a:p>
                      <a:pPr algn="ctr"/>
                      <a:r>
                        <a:rPr lang="en-US" altLang="zh-TW" sz="1400" dirty="0" smtClean="0"/>
                        <a:t>Half-Duplex</a:t>
                      </a:r>
                      <a:endParaRPr lang="zh-TW" altLang="en-US" sz="1400" dirty="0"/>
                    </a:p>
                  </a:txBody>
                  <a:tcPr marL="68580" marR="68580" marT="34290" marB="34290" anchor="ctr"/>
                </a:tc>
                <a:tc>
                  <a:txBody>
                    <a:bodyPr/>
                    <a:lstStyle/>
                    <a:p>
                      <a:pPr algn="ctr"/>
                      <a:r>
                        <a:rPr lang="en-US" altLang="zh-TW" sz="1400" dirty="0" smtClean="0"/>
                        <a:t>Half-Duplex</a:t>
                      </a:r>
                      <a:endParaRPr lang="zh-TW" altLang="en-US" sz="1400" dirty="0"/>
                    </a:p>
                  </a:txBody>
                  <a:tcPr marL="68580" marR="68580" marT="34290" marB="34290" anchor="ctr"/>
                </a:tc>
                <a:tc>
                  <a:txBody>
                    <a:bodyPr/>
                    <a:lstStyle/>
                    <a:p>
                      <a:pPr algn="ctr"/>
                      <a:r>
                        <a:rPr lang="en-US" altLang="zh-TW" sz="1400" b="1" dirty="0" smtClean="0"/>
                        <a:t>Half-Duplex</a:t>
                      </a:r>
                      <a:endParaRPr lang="zh-TW" altLang="en-US" sz="1400" b="1" dirty="0"/>
                    </a:p>
                  </a:txBody>
                  <a:tcPr marL="68580" marR="68580" marT="34290" marB="34290" anchor="ctr"/>
                </a:tc>
                <a:tc>
                  <a:txBody>
                    <a:bodyPr/>
                    <a:lstStyle/>
                    <a:p>
                      <a:pPr algn="ctr"/>
                      <a:r>
                        <a:rPr lang="en-US" altLang="zh-TW" sz="1400" dirty="0" smtClean="0"/>
                        <a:t>Half-Duplex</a:t>
                      </a:r>
                      <a:endParaRPr lang="zh-TW" altLang="en-US" sz="1400" dirty="0"/>
                    </a:p>
                  </a:txBody>
                  <a:tcPr marL="68580" marR="68580" marT="34290" marB="34290" anchor="ctr"/>
                </a:tc>
                <a:extLst>
                  <a:ext uri="{0D108BD9-81ED-4DB2-BD59-A6C34878D82A}">
                    <a16:rowId xmlns:a16="http://schemas.microsoft.com/office/drawing/2014/main" val="1624465070"/>
                  </a:ext>
                </a:extLst>
              </a:tr>
              <a:tr h="480060">
                <a:tc>
                  <a:txBody>
                    <a:bodyPr/>
                    <a:lstStyle/>
                    <a:p>
                      <a:pPr algn="ctr"/>
                      <a:r>
                        <a:rPr lang="en-US" altLang="zh-TW" sz="1400" dirty="0" smtClean="0"/>
                        <a:t>Max UE transmit</a:t>
                      </a:r>
                      <a:r>
                        <a:rPr lang="en-US" altLang="zh-TW" sz="1400" baseline="0" dirty="0" smtClean="0"/>
                        <a:t> power</a:t>
                      </a:r>
                      <a:endParaRPr lang="zh-TW" altLang="en-US" sz="1400" dirty="0"/>
                    </a:p>
                  </a:txBody>
                  <a:tcPr marL="68580" marR="68580" marT="34290" marB="34290" anchor="ctr"/>
                </a:tc>
                <a:tc>
                  <a:txBody>
                    <a:bodyPr/>
                    <a:lstStyle/>
                    <a:p>
                      <a:pPr algn="ctr"/>
                      <a:r>
                        <a:rPr lang="en-US" altLang="zh-TW" sz="1400" dirty="0" smtClean="0"/>
                        <a:t>23dBm</a:t>
                      </a:r>
                      <a:endParaRPr lang="zh-TW" altLang="en-US" sz="1400" dirty="0"/>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23dBm</a:t>
                      </a:r>
                      <a:endParaRPr lang="zh-TW" altLang="en-US" sz="1400" dirty="0" smtClean="0"/>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23 or 20dBm</a:t>
                      </a:r>
                      <a:endParaRPr lang="zh-TW" altLang="en-US" sz="1400" dirty="0" smtClean="0"/>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b="1" dirty="0" smtClean="0"/>
                        <a:t>23dBm</a:t>
                      </a:r>
                      <a:endParaRPr lang="zh-TW" altLang="en-US" sz="1400" b="1" dirty="0" smtClean="0"/>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23 or 33dBm</a:t>
                      </a:r>
                      <a:endParaRPr lang="zh-TW" altLang="en-US" sz="1400" dirty="0" smtClean="0"/>
                    </a:p>
                  </a:txBody>
                  <a:tcPr marL="68580" marR="68580" marT="34290" marB="34290" anchor="ctr"/>
                </a:tc>
                <a:extLst>
                  <a:ext uri="{0D108BD9-81ED-4DB2-BD59-A6C34878D82A}">
                    <a16:rowId xmlns:a16="http://schemas.microsoft.com/office/drawing/2014/main" val="3415326117"/>
                  </a:ext>
                </a:extLst>
              </a:tr>
              <a:tr h="331955">
                <a:tc>
                  <a:txBody>
                    <a:bodyPr/>
                    <a:lstStyle/>
                    <a:p>
                      <a:pPr algn="ctr"/>
                      <a:r>
                        <a:rPr lang="en-US" altLang="zh-TW" sz="1400" dirty="0" smtClean="0"/>
                        <a:t>Power saving</a:t>
                      </a:r>
                      <a:endParaRPr lang="zh-TW" altLang="en-US" sz="1400" dirty="0"/>
                    </a:p>
                  </a:txBody>
                  <a:tcPr marL="68580" marR="68580" marT="34290" marB="34290" anchor="ctr"/>
                </a:tc>
                <a:tc>
                  <a:txBody>
                    <a:bodyPr/>
                    <a:lstStyle/>
                    <a:p>
                      <a:pPr algn="ctr"/>
                      <a:r>
                        <a:rPr lang="en-US" altLang="zh-TW" sz="1400" dirty="0" err="1" smtClean="0"/>
                        <a:t>PSM,eDRX</a:t>
                      </a:r>
                      <a:endParaRPr lang="zh-TW" altLang="en-US" sz="1400" dirty="0"/>
                    </a:p>
                  </a:txBody>
                  <a:tcPr marL="68580" marR="68580" marT="34290" marB="34290" anchor="ctr"/>
                </a:tc>
                <a:tc>
                  <a:txBody>
                    <a:bodyPr/>
                    <a:lstStyle/>
                    <a:p>
                      <a:pPr algn="ctr"/>
                      <a:r>
                        <a:rPr lang="en-US" altLang="zh-TW" sz="1400" dirty="0" err="1" smtClean="0"/>
                        <a:t>PSM,eDRX</a:t>
                      </a:r>
                      <a:endParaRPr lang="zh-TW" altLang="en-US" sz="1400" dirty="0"/>
                    </a:p>
                  </a:txBody>
                  <a:tcPr marL="68580" marR="68580" marT="34290" marB="34290" anchor="ctr"/>
                </a:tc>
                <a:tc>
                  <a:txBody>
                    <a:bodyPr/>
                    <a:lstStyle/>
                    <a:p>
                      <a:pPr algn="ctr"/>
                      <a:r>
                        <a:rPr lang="en-US" altLang="zh-TW" sz="1400" dirty="0" err="1" smtClean="0"/>
                        <a:t>PSM,eDRX</a:t>
                      </a:r>
                      <a:endParaRPr lang="zh-TW" altLang="en-US" sz="1400" dirty="0"/>
                    </a:p>
                  </a:txBody>
                  <a:tcPr marL="68580" marR="68580" marT="34290" marB="34290" anchor="ctr"/>
                </a:tc>
                <a:tc>
                  <a:txBody>
                    <a:bodyPr/>
                    <a:lstStyle/>
                    <a:p>
                      <a:pPr algn="ctr"/>
                      <a:r>
                        <a:rPr lang="en-US" altLang="zh-TW" sz="1400" b="1" dirty="0" err="1" smtClean="0"/>
                        <a:t>PSM,eDRX</a:t>
                      </a:r>
                      <a:endParaRPr lang="zh-TW" altLang="en-US" sz="1400" b="1" dirty="0"/>
                    </a:p>
                  </a:txBody>
                  <a:tcPr marL="68580" marR="68580" marT="34290" marB="34290" anchor="ctr"/>
                </a:tc>
                <a:tc>
                  <a:txBody>
                    <a:bodyPr/>
                    <a:lstStyle/>
                    <a:p>
                      <a:pPr algn="ctr"/>
                      <a:r>
                        <a:rPr lang="en-US" altLang="zh-TW" sz="1400" dirty="0" err="1" smtClean="0"/>
                        <a:t>PSM,eDRX</a:t>
                      </a:r>
                      <a:endParaRPr lang="zh-TW" altLang="en-US" sz="1400" dirty="0"/>
                    </a:p>
                  </a:txBody>
                  <a:tcPr marL="68580" marR="68580" marT="34290" marB="34290" anchor="ctr"/>
                </a:tc>
                <a:extLst>
                  <a:ext uri="{0D108BD9-81ED-4DB2-BD59-A6C34878D82A}">
                    <a16:rowId xmlns:a16="http://schemas.microsoft.com/office/drawing/2014/main" val="3153492139"/>
                  </a:ext>
                </a:extLst>
              </a:tr>
            </a:tbl>
          </a:graphicData>
        </a:graphic>
      </p:graphicFrame>
    </p:spTree>
    <p:extLst>
      <p:ext uri="{BB962C8B-B14F-4D97-AF65-F5344CB8AC3E}">
        <p14:creationId xmlns:p14="http://schemas.microsoft.com/office/powerpoint/2010/main" val="715707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t>何謂邊緣運算（</a:t>
            </a:r>
            <a:r>
              <a:rPr lang="en-US" altLang="zh-TW" sz="3200" dirty="0"/>
              <a:t>Edge Computing</a:t>
            </a:r>
            <a:r>
              <a:rPr lang="zh-TW" altLang="en-US" sz="3200" dirty="0"/>
              <a:t>）？</a:t>
            </a:r>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endParaRPr lang="zh-TW" altLang="en-US"/>
          </a:p>
        </p:txBody>
      </p:sp>
      <p:pic>
        <p:nvPicPr>
          <p:cNvPr id="5" name="圖片 4"/>
          <p:cNvPicPr>
            <a:picLocks noChangeAspect="1"/>
          </p:cNvPicPr>
          <p:nvPr/>
        </p:nvPicPr>
        <p:blipFill>
          <a:blip r:embed="rId3"/>
          <a:stretch>
            <a:fillRect/>
          </a:stretch>
        </p:blipFill>
        <p:spPr>
          <a:xfrm>
            <a:off x="1073719" y="1636559"/>
            <a:ext cx="6996562" cy="3935566"/>
          </a:xfrm>
          <a:prstGeom prst="rect">
            <a:avLst/>
          </a:prstGeom>
        </p:spPr>
      </p:pic>
    </p:spTree>
    <p:extLst>
      <p:ext uri="{BB962C8B-B14F-4D97-AF65-F5344CB8AC3E}">
        <p14:creationId xmlns:p14="http://schemas.microsoft.com/office/powerpoint/2010/main" val="9582645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a:spLocks noGrp="1"/>
          </p:cNvSpPr>
          <p:nvPr>
            <p:ph type="title"/>
          </p:nvPr>
        </p:nvSpPr>
        <p:spPr>
          <a:xfrm>
            <a:off x="628650" y="697461"/>
            <a:ext cx="7886700" cy="994172"/>
          </a:xfrm>
        </p:spPr>
        <p:txBody>
          <a:bodyPr>
            <a:normAutofit/>
          </a:bodyPr>
          <a:lstStyle/>
          <a:p>
            <a:r>
              <a:rPr lang="en-US" altLang="zh-TW" sz="4000" b="1" dirty="0">
                <a:latin typeface="+mn-ea"/>
                <a:ea typeface="+mn-ea"/>
              </a:rPr>
              <a:t>Edge Computing </a:t>
            </a:r>
            <a:r>
              <a:rPr lang="zh-TW" altLang="en-US" sz="4000" b="1" dirty="0" smtClean="0">
                <a:latin typeface="+mn-ea"/>
                <a:ea typeface="+mn-ea"/>
              </a:rPr>
              <a:t>邊緣運算</a:t>
            </a:r>
            <a:endParaRPr lang="zh-TW" altLang="en-US" sz="4000" b="1" dirty="0">
              <a:latin typeface="+mn-ea"/>
              <a:ea typeface="+mn-ea"/>
            </a:endParaRPr>
          </a:p>
        </p:txBody>
      </p:sp>
      <p:sp>
        <p:nvSpPr>
          <p:cNvPr id="6" name="內容版面配置區 2"/>
          <p:cNvSpPr>
            <a:spLocks noGrp="1"/>
          </p:cNvSpPr>
          <p:nvPr>
            <p:ph idx="1"/>
          </p:nvPr>
        </p:nvSpPr>
        <p:spPr>
          <a:xfrm>
            <a:off x="638076" y="1661063"/>
            <a:ext cx="7886700" cy="1164700"/>
          </a:xfrm>
        </p:spPr>
        <p:txBody>
          <a:bodyPr>
            <a:normAutofit fontScale="92500" lnSpcReduction="10000"/>
          </a:bodyPr>
          <a:lstStyle/>
          <a:p>
            <a:pPr lvl="0"/>
            <a:r>
              <a:rPr lang="zh-TW" altLang="en-US" sz="2400" b="1" dirty="0">
                <a:latin typeface="+mn-ea"/>
                <a:ea typeface="+mn-ea"/>
              </a:rPr>
              <a:t>邊緣計算</a:t>
            </a:r>
            <a:r>
              <a:rPr lang="en-US" altLang="zh-TW" sz="2400" b="1" dirty="0">
                <a:latin typeface="+mn-ea"/>
                <a:ea typeface="+mn-ea"/>
              </a:rPr>
              <a:t>(Edge computing )</a:t>
            </a:r>
            <a:r>
              <a:rPr lang="zh-TW" altLang="en-US" sz="2400" b="1" dirty="0">
                <a:latin typeface="+mn-ea"/>
                <a:ea typeface="+mn-ea"/>
              </a:rPr>
              <a:t>是一種在物理上，靠近數據生成的位置處理數據的方法，即事物和人所在的現場區域，如家庭和遠端辦公室內。</a:t>
            </a:r>
            <a:endParaRPr lang="en-US" altLang="zh-TW" sz="2400" b="1" dirty="0">
              <a:latin typeface="+mn-ea"/>
              <a:ea typeface="+mn-ea"/>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539" y="2830722"/>
            <a:ext cx="4781453" cy="2936923"/>
          </a:xfrm>
          <a:prstGeom prst="rect">
            <a:avLst/>
          </a:prstGeom>
        </p:spPr>
      </p:pic>
      <p:sp>
        <p:nvSpPr>
          <p:cNvPr id="3" name="文字方塊 2"/>
          <p:cNvSpPr txBox="1"/>
          <p:nvPr/>
        </p:nvSpPr>
        <p:spPr>
          <a:xfrm>
            <a:off x="2612570" y="5929590"/>
            <a:ext cx="3775393" cy="307777"/>
          </a:xfrm>
          <a:prstGeom prst="rect">
            <a:avLst/>
          </a:prstGeom>
          <a:noFill/>
        </p:spPr>
        <p:txBody>
          <a:bodyPr wrap="none" rtlCol="0">
            <a:spAutoFit/>
          </a:bodyPr>
          <a:lstStyle/>
          <a:p>
            <a:r>
              <a:rPr lang="zh-TW" altLang="en-US" b="1" dirty="0">
                <a:latin typeface="+mn-ea"/>
                <a:ea typeface="+mn-ea"/>
              </a:rPr>
              <a:t>物聯網設備中通常具有一定計算能力的處理器</a:t>
            </a:r>
            <a:endParaRPr lang="zh-TW" altLang="en-US" dirty="0">
              <a:latin typeface="+mn-ea"/>
              <a:ea typeface="+mn-ea"/>
            </a:endParaRPr>
          </a:p>
        </p:txBody>
      </p:sp>
    </p:spTree>
    <p:extLst>
      <p:ext uri="{BB962C8B-B14F-4D97-AF65-F5344CB8AC3E}">
        <p14:creationId xmlns:p14="http://schemas.microsoft.com/office/powerpoint/2010/main" val="1127260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a:spLocks noGrp="1"/>
          </p:cNvSpPr>
          <p:nvPr>
            <p:ph type="title"/>
          </p:nvPr>
        </p:nvSpPr>
        <p:spPr>
          <a:xfrm>
            <a:off x="726380" y="631473"/>
            <a:ext cx="7886700" cy="994172"/>
          </a:xfrm>
        </p:spPr>
        <p:txBody>
          <a:bodyPr>
            <a:normAutofit/>
          </a:bodyPr>
          <a:lstStyle/>
          <a:p>
            <a:r>
              <a:rPr lang="en-US" altLang="zh-TW" sz="4000" b="1" dirty="0">
                <a:latin typeface="+mn-ea"/>
                <a:ea typeface="+mn-ea"/>
              </a:rPr>
              <a:t>Edge Computing </a:t>
            </a:r>
            <a:r>
              <a:rPr lang="zh-TW" altLang="en-US" sz="4000" b="1" dirty="0">
                <a:latin typeface="+mn-ea"/>
                <a:ea typeface="+mn-ea"/>
              </a:rPr>
              <a:t>邊界運算</a:t>
            </a:r>
          </a:p>
        </p:txBody>
      </p:sp>
      <p:sp>
        <p:nvSpPr>
          <p:cNvPr id="6" name="內容版面配置區 2"/>
          <p:cNvSpPr>
            <a:spLocks noGrp="1"/>
          </p:cNvSpPr>
          <p:nvPr>
            <p:ph idx="1"/>
          </p:nvPr>
        </p:nvSpPr>
        <p:spPr>
          <a:xfrm>
            <a:off x="600369" y="1623356"/>
            <a:ext cx="7886700" cy="1164700"/>
          </a:xfrm>
        </p:spPr>
        <p:txBody>
          <a:bodyPr>
            <a:normAutofit fontScale="92500" lnSpcReduction="10000"/>
          </a:bodyPr>
          <a:lstStyle/>
          <a:p>
            <a:pPr lvl="0"/>
            <a:r>
              <a:rPr lang="zh-TW" altLang="en-US" sz="2400" b="1" dirty="0">
                <a:latin typeface="+mn-ea"/>
                <a:ea typeface="+mn-ea"/>
              </a:rPr>
              <a:t>由於這些產生數據的事物和人通常不在雲端，因此我們需要通過許多形式的在物聯網</a:t>
            </a:r>
            <a:r>
              <a:rPr lang="en-US" altLang="zh-TW" sz="2400" b="1" dirty="0">
                <a:latin typeface="+mn-ea"/>
                <a:ea typeface="+mn-ea"/>
              </a:rPr>
              <a:t>(</a:t>
            </a:r>
            <a:r>
              <a:rPr lang="en-US" altLang="zh-TW" sz="2400" b="1" dirty="0" err="1">
                <a:latin typeface="+mn-ea"/>
                <a:ea typeface="+mn-ea"/>
              </a:rPr>
              <a:t>IoT</a:t>
            </a:r>
            <a:r>
              <a:rPr lang="en-US" altLang="zh-TW" sz="2400" b="1" dirty="0">
                <a:latin typeface="+mn-ea"/>
                <a:ea typeface="+mn-ea"/>
              </a:rPr>
              <a:t>)</a:t>
            </a:r>
            <a:r>
              <a:rPr lang="zh-TW" altLang="en-US" sz="2400" b="1" dirty="0">
                <a:latin typeface="+mn-ea"/>
                <a:ea typeface="+mn-ea"/>
              </a:rPr>
              <a:t>解決方案架構的邊緣處的計算來補充雲計算。</a:t>
            </a:r>
            <a:endParaRPr lang="en-US" altLang="zh-TW" sz="2400" b="1" dirty="0">
              <a:latin typeface="+mn-ea"/>
              <a:ea typeface="+mn-ea"/>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5157" y="2806064"/>
            <a:ext cx="4989146" cy="2852202"/>
          </a:xfrm>
          <a:prstGeom prst="rect">
            <a:avLst/>
          </a:prstGeom>
        </p:spPr>
      </p:pic>
      <p:sp>
        <p:nvSpPr>
          <p:cNvPr id="7" name="文字方塊 6"/>
          <p:cNvSpPr txBox="1"/>
          <p:nvPr/>
        </p:nvSpPr>
        <p:spPr>
          <a:xfrm>
            <a:off x="3314721" y="5751884"/>
            <a:ext cx="3057247" cy="307777"/>
          </a:xfrm>
          <a:prstGeom prst="rect">
            <a:avLst/>
          </a:prstGeom>
          <a:noFill/>
        </p:spPr>
        <p:txBody>
          <a:bodyPr wrap="none" rtlCol="0">
            <a:spAutoFit/>
          </a:bodyPr>
          <a:lstStyle/>
          <a:p>
            <a:r>
              <a:rPr lang="zh-TW" altLang="en-US" b="1" dirty="0">
                <a:latin typeface="+mn-ea"/>
                <a:ea typeface="+mn-ea"/>
              </a:rPr>
              <a:t>節點與雲之間有大量的數據需要傳遞</a:t>
            </a:r>
            <a:endParaRPr lang="zh-TW" altLang="en-US" dirty="0">
              <a:latin typeface="+mn-ea"/>
              <a:ea typeface="+mn-ea"/>
            </a:endParaRPr>
          </a:p>
        </p:txBody>
      </p:sp>
    </p:spTree>
    <p:extLst>
      <p:ext uri="{BB962C8B-B14F-4D97-AF65-F5344CB8AC3E}">
        <p14:creationId xmlns:p14="http://schemas.microsoft.com/office/powerpoint/2010/main" val="1868230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a:spLocks noGrp="1"/>
          </p:cNvSpPr>
          <p:nvPr>
            <p:ph type="title"/>
          </p:nvPr>
        </p:nvSpPr>
        <p:spPr>
          <a:xfrm>
            <a:off x="628650" y="779369"/>
            <a:ext cx="7886700" cy="994172"/>
          </a:xfrm>
        </p:spPr>
        <p:txBody>
          <a:bodyPr>
            <a:normAutofit/>
          </a:bodyPr>
          <a:lstStyle/>
          <a:p>
            <a:r>
              <a:rPr lang="en-US" altLang="zh-TW" sz="4000" b="1" dirty="0">
                <a:latin typeface="+mn-ea"/>
                <a:ea typeface="+mn-ea"/>
              </a:rPr>
              <a:t>Edge Computing </a:t>
            </a:r>
            <a:r>
              <a:rPr lang="zh-TW" altLang="en-US" sz="4000" b="1" dirty="0">
                <a:latin typeface="+mn-ea"/>
                <a:ea typeface="+mn-ea"/>
              </a:rPr>
              <a:t>邊界運算</a:t>
            </a:r>
          </a:p>
        </p:txBody>
      </p:sp>
      <p:sp>
        <p:nvSpPr>
          <p:cNvPr id="6" name="內容版面配置區 2"/>
          <p:cNvSpPr>
            <a:spLocks noGrp="1"/>
          </p:cNvSpPr>
          <p:nvPr>
            <p:ph idx="1"/>
          </p:nvPr>
        </p:nvSpPr>
        <p:spPr>
          <a:xfrm>
            <a:off x="628650" y="2216261"/>
            <a:ext cx="4611897" cy="3495914"/>
          </a:xfrm>
        </p:spPr>
        <p:txBody>
          <a:bodyPr>
            <a:noAutofit/>
          </a:bodyPr>
          <a:lstStyle/>
          <a:p>
            <a:pPr lvl="0"/>
            <a:r>
              <a:rPr lang="zh-TW" altLang="en-US" sz="2400" b="1" dirty="0">
                <a:latin typeface="+mn-ea"/>
                <a:ea typeface="+mn-ea"/>
              </a:rPr>
              <a:t>這個邊緣計算</a:t>
            </a:r>
            <a:r>
              <a:rPr lang="en-US" altLang="zh-TW" sz="2400" b="1" dirty="0">
                <a:latin typeface="+mn-ea"/>
                <a:ea typeface="+mn-ea"/>
              </a:rPr>
              <a:t>(Edge computing)</a:t>
            </a:r>
            <a:r>
              <a:rPr lang="zh-TW" altLang="en-US" sz="2400" b="1" dirty="0">
                <a:latin typeface="+mn-ea"/>
                <a:ea typeface="+mn-ea"/>
              </a:rPr>
              <a:t>圍繞著我們個人，有時就在我們的身邊，就在我們的家裡；它包括家庭機器人、智慧眼鏡、智慧藥片，以及您皮膚下的傳感器、手錶、家庭自動化系統，您的</a:t>
            </a:r>
            <a:r>
              <a:rPr lang="en-US" altLang="zh-TW" sz="2400" b="1" dirty="0">
                <a:latin typeface="+mn-ea"/>
                <a:ea typeface="+mn-ea"/>
              </a:rPr>
              <a:t>Amazon Echo</a:t>
            </a:r>
            <a:r>
              <a:rPr lang="zh-TW" altLang="en-US" sz="2400" b="1" dirty="0">
                <a:latin typeface="+mn-ea"/>
                <a:ea typeface="+mn-ea"/>
              </a:rPr>
              <a:t>和智慧手機。</a:t>
            </a:r>
            <a:endParaRPr lang="en-US" altLang="zh-TW" sz="2400" b="1" dirty="0">
              <a:latin typeface="+mn-ea"/>
              <a:ea typeface="+mn-ea"/>
            </a:endParaRPr>
          </a:p>
        </p:txBody>
      </p:sp>
      <p:sp>
        <p:nvSpPr>
          <p:cNvPr id="2" name="文字方塊 1"/>
          <p:cNvSpPr txBox="1"/>
          <p:nvPr/>
        </p:nvSpPr>
        <p:spPr>
          <a:xfrm>
            <a:off x="628650" y="1828685"/>
            <a:ext cx="3522118" cy="415498"/>
          </a:xfrm>
          <a:prstGeom prst="rect">
            <a:avLst/>
          </a:prstGeom>
          <a:noFill/>
        </p:spPr>
        <p:txBody>
          <a:bodyPr wrap="none" rtlCol="0">
            <a:spAutoFit/>
          </a:bodyPr>
          <a:lstStyle/>
          <a:p>
            <a:r>
              <a:rPr lang="en-US" altLang="zh-TW" sz="2100" b="1" dirty="0" smtClean="0">
                <a:solidFill>
                  <a:schemeClr val="accent2">
                    <a:lumMod val="50000"/>
                  </a:schemeClr>
                </a:solidFill>
                <a:latin typeface="+mn-ea"/>
                <a:ea typeface="+mn-ea"/>
              </a:rPr>
              <a:t>1.</a:t>
            </a:r>
            <a:r>
              <a:rPr lang="zh-TW" altLang="en-US" sz="2100" b="1" dirty="0" smtClean="0">
                <a:solidFill>
                  <a:schemeClr val="accent2">
                    <a:lumMod val="50000"/>
                  </a:schemeClr>
                </a:solidFill>
                <a:latin typeface="+mn-ea"/>
                <a:ea typeface="+mn-ea"/>
              </a:rPr>
              <a:t>個人</a:t>
            </a:r>
            <a:r>
              <a:rPr lang="zh-TW" altLang="en-US" sz="2100" b="1" dirty="0">
                <a:solidFill>
                  <a:schemeClr val="accent2">
                    <a:lumMod val="50000"/>
                  </a:schemeClr>
                </a:solidFill>
                <a:latin typeface="+mn-ea"/>
                <a:ea typeface="+mn-ea"/>
              </a:rPr>
              <a:t>邊緣</a:t>
            </a:r>
            <a:r>
              <a:rPr lang="en-US" altLang="zh-TW" sz="2100" b="1" dirty="0">
                <a:solidFill>
                  <a:schemeClr val="accent2">
                    <a:lumMod val="50000"/>
                  </a:schemeClr>
                </a:solidFill>
                <a:latin typeface="+mn-ea"/>
                <a:ea typeface="+mn-ea"/>
              </a:rPr>
              <a:t>(Personal Edge)</a:t>
            </a:r>
            <a:endParaRPr lang="zh-TW" altLang="en-US" sz="2100" dirty="0">
              <a:solidFill>
                <a:schemeClr val="accent2">
                  <a:lumMod val="50000"/>
                </a:schemeClr>
              </a:solidFill>
              <a:latin typeface="+mn-ea"/>
              <a:ea typeface="+mn-ea"/>
            </a:endParaRPr>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854" y="2244183"/>
            <a:ext cx="3532072" cy="3157267"/>
          </a:xfrm>
          <a:prstGeom prst="rect">
            <a:avLst/>
          </a:prstGeom>
        </p:spPr>
      </p:pic>
    </p:spTree>
    <p:extLst>
      <p:ext uri="{BB962C8B-B14F-4D97-AF65-F5344CB8AC3E}">
        <p14:creationId xmlns:p14="http://schemas.microsoft.com/office/powerpoint/2010/main" val="8490406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a:spLocks noGrp="1"/>
          </p:cNvSpPr>
          <p:nvPr>
            <p:ph type="title"/>
          </p:nvPr>
        </p:nvSpPr>
        <p:spPr>
          <a:xfrm>
            <a:off x="628650" y="606021"/>
            <a:ext cx="7886700" cy="994172"/>
          </a:xfrm>
        </p:spPr>
        <p:txBody>
          <a:bodyPr>
            <a:normAutofit/>
          </a:bodyPr>
          <a:lstStyle/>
          <a:p>
            <a:r>
              <a:rPr lang="en-US" altLang="zh-TW" sz="4000" b="1" dirty="0">
                <a:latin typeface="+mn-ea"/>
                <a:ea typeface="+mn-ea"/>
              </a:rPr>
              <a:t>Edge Computing </a:t>
            </a:r>
            <a:r>
              <a:rPr lang="zh-TW" altLang="en-US" sz="4000" b="1" dirty="0">
                <a:latin typeface="+mn-ea"/>
                <a:ea typeface="+mn-ea"/>
              </a:rPr>
              <a:t>邊界運算</a:t>
            </a:r>
          </a:p>
        </p:txBody>
      </p:sp>
      <p:sp>
        <p:nvSpPr>
          <p:cNvPr id="6" name="內容版面配置區 2"/>
          <p:cNvSpPr>
            <a:spLocks noGrp="1"/>
          </p:cNvSpPr>
          <p:nvPr>
            <p:ph idx="1"/>
          </p:nvPr>
        </p:nvSpPr>
        <p:spPr>
          <a:xfrm>
            <a:off x="628650" y="2017106"/>
            <a:ext cx="8286750" cy="1399696"/>
          </a:xfrm>
        </p:spPr>
        <p:txBody>
          <a:bodyPr>
            <a:noAutofit/>
          </a:bodyPr>
          <a:lstStyle/>
          <a:p>
            <a:pPr lvl="0"/>
            <a:r>
              <a:rPr lang="zh-TW" altLang="en-US" sz="2400" b="1" dirty="0">
                <a:latin typeface="+mn-ea"/>
                <a:ea typeface="+mn-ea"/>
              </a:rPr>
              <a:t>這是最受關注的邊緣計算</a:t>
            </a:r>
            <a:r>
              <a:rPr lang="en-US" altLang="zh-TW" sz="2400" b="1" dirty="0">
                <a:latin typeface="+mn-ea"/>
                <a:ea typeface="+mn-ea"/>
              </a:rPr>
              <a:t>(Edge computing )</a:t>
            </a:r>
            <a:r>
              <a:rPr lang="zh-TW" altLang="en-US" sz="2400" b="1" dirty="0">
                <a:latin typeface="+mn-ea"/>
                <a:ea typeface="+mn-ea"/>
              </a:rPr>
              <a:t>類型。在業務邊緣</a:t>
            </a:r>
            <a:r>
              <a:rPr lang="en-US" altLang="zh-TW" sz="2400" b="1" dirty="0">
                <a:latin typeface="+mn-ea"/>
                <a:ea typeface="+mn-ea"/>
              </a:rPr>
              <a:t>(Business Edge)</a:t>
            </a:r>
            <a:r>
              <a:rPr lang="zh-TW" altLang="en-US" sz="2400" b="1" dirty="0">
                <a:latin typeface="+mn-ea"/>
                <a:ea typeface="+mn-ea"/>
              </a:rPr>
              <a:t>處連接的機器和人在這裡匯聚。業務邊緣</a:t>
            </a:r>
            <a:r>
              <a:rPr lang="en-US" altLang="zh-TW" sz="2400" b="1" dirty="0">
                <a:latin typeface="+mn-ea"/>
                <a:ea typeface="+mn-ea"/>
              </a:rPr>
              <a:t>(Business Edge)</a:t>
            </a:r>
            <a:r>
              <a:rPr lang="zh-TW" altLang="en-US" sz="2400" b="1" dirty="0">
                <a:latin typeface="+mn-ea"/>
                <a:ea typeface="+mn-ea"/>
              </a:rPr>
              <a:t>在我們鋪有地毯的辦公室中，也可以在無地毯的領域，甚至在我們工作和娛樂的開放的地方。</a:t>
            </a:r>
            <a:endParaRPr lang="en-US" altLang="zh-TW" sz="2400" b="1" dirty="0">
              <a:latin typeface="+mn-ea"/>
              <a:ea typeface="+mn-ea"/>
            </a:endParaRPr>
          </a:p>
        </p:txBody>
      </p:sp>
      <p:sp>
        <p:nvSpPr>
          <p:cNvPr id="2" name="文字方塊 1"/>
          <p:cNvSpPr txBox="1"/>
          <p:nvPr/>
        </p:nvSpPr>
        <p:spPr>
          <a:xfrm>
            <a:off x="628650" y="1695876"/>
            <a:ext cx="3518912" cy="415498"/>
          </a:xfrm>
          <a:prstGeom prst="rect">
            <a:avLst/>
          </a:prstGeom>
          <a:noFill/>
        </p:spPr>
        <p:txBody>
          <a:bodyPr wrap="none" rtlCol="0">
            <a:spAutoFit/>
          </a:bodyPr>
          <a:lstStyle/>
          <a:p>
            <a:r>
              <a:rPr lang="en-US" altLang="zh-TW" sz="2100" b="1" dirty="0" smtClean="0">
                <a:solidFill>
                  <a:schemeClr val="accent2">
                    <a:lumMod val="50000"/>
                  </a:schemeClr>
                </a:solidFill>
                <a:latin typeface="+mn-ea"/>
                <a:ea typeface="+mn-ea"/>
              </a:rPr>
              <a:t>2.</a:t>
            </a:r>
            <a:r>
              <a:rPr lang="zh-TW" altLang="en-US" sz="2100" b="1" dirty="0" smtClean="0">
                <a:solidFill>
                  <a:schemeClr val="accent2">
                    <a:lumMod val="50000"/>
                  </a:schemeClr>
                </a:solidFill>
                <a:latin typeface="+mn-ea"/>
                <a:ea typeface="+mn-ea"/>
              </a:rPr>
              <a:t>業務</a:t>
            </a:r>
            <a:r>
              <a:rPr lang="zh-TW" altLang="en-US" sz="2100" b="1" dirty="0">
                <a:solidFill>
                  <a:schemeClr val="accent2">
                    <a:lumMod val="50000"/>
                  </a:schemeClr>
                </a:solidFill>
                <a:latin typeface="+mn-ea"/>
                <a:ea typeface="+mn-ea"/>
              </a:rPr>
              <a:t>邊緣</a:t>
            </a:r>
            <a:r>
              <a:rPr lang="en-US" altLang="zh-TW" sz="2100" b="1" dirty="0">
                <a:solidFill>
                  <a:schemeClr val="accent2">
                    <a:lumMod val="50000"/>
                  </a:schemeClr>
                </a:solidFill>
                <a:latin typeface="+mn-ea"/>
                <a:ea typeface="+mn-ea"/>
              </a:rPr>
              <a:t>(Business Edge)</a:t>
            </a:r>
            <a:endParaRPr lang="zh-TW" altLang="en-US" sz="2100" b="1" dirty="0">
              <a:solidFill>
                <a:schemeClr val="accent2">
                  <a:lumMod val="50000"/>
                </a:schemeClr>
              </a:solidFill>
              <a:latin typeface="+mn-ea"/>
              <a:ea typeface="+mn-ea"/>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792" y="3828740"/>
            <a:ext cx="4118314" cy="2154761"/>
          </a:xfrm>
          <a:prstGeom prst="rect">
            <a:avLst/>
          </a:prstGeom>
        </p:spPr>
      </p:pic>
    </p:spTree>
    <p:extLst>
      <p:ext uri="{BB962C8B-B14F-4D97-AF65-F5344CB8AC3E}">
        <p14:creationId xmlns:p14="http://schemas.microsoft.com/office/powerpoint/2010/main" val="2496267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不同的網絡需求</a:t>
            </a:r>
          </a:p>
        </p:txBody>
      </p:sp>
      <p:sp>
        <p:nvSpPr>
          <p:cNvPr id="3" name="文字版面配置區 2"/>
          <p:cNvSpPr>
            <a:spLocks noGrp="1"/>
          </p:cNvSpPr>
          <p:nvPr>
            <p:ph type="body" idx="1"/>
          </p:nvPr>
        </p:nvSpPr>
        <p:spPr/>
        <p:txBody>
          <a:bodyPr/>
          <a:lstStyle/>
          <a:p>
            <a:endParaRPr lang="zh-TW" altLang="en-US"/>
          </a:p>
        </p:txBody>
      </p:sp>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4</a:t>
            </a:fld>
            <a:endParaRPr lang="zh-TW" altLang="en-US" dirty="0" smtClean="0">
              <a:solidFill>
                <a:srgbClr val="0091EA"/>
              </a:solidFill>
            </a:endParaRPr>
          </a:p>
        </p:txBody>
      </p:sp>
      <p:pic>
        <p:nvPicPr>
          <p:cNvPr id="5" name="圖片 4"/>
          <p:cNvPicPr>
            <a:picLocks noChangeAspect="1"/>
          </p:cNvPicPr>
          <p:nvPr/>
        </p:nvPicPr>
        <p:blipFill>
          <a:blip r:embed="rId3"/>
          <a:stretch>
            <a:fillRect/>
          </a:stretch>
        </p:blipFill>
        <p:spPr>
          <a:xfrm>
            <a:off x="27126" y="1319823"/>
            <a:ext cx="9116874" cy="4145329"/>
          </a:xfrm>
          <a:prstGeom prst="rect">
            <a:avLst/>
          </a:prstGeom>
        </p:spPr>
      </p:pic>
    </p:spTree>
    <p:extLst>
      <p:ext uri="{BB962C8B-B14F-4D97-AF65-F5344CB8AC3E}">
        <p14:creationId xmlns:p14="http://schemas.microsoft.com/office/powerpoint/2010/main" val="15572752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a:spLocks noGrp="1"/>
          </p:cNvSpPr>
          <p:nvPr>
            <p:ph type="title"/>
          </p:nvPr>
        </p:nvSpPr>
        <p:spPr>
          <a:xfrm>
            <a:off x="628651" y="547260"/>
            <a:ext cx="7886700" cy="994172"/>
          </a:xfrm>
        </p:spPr>
        <p:txBody>
          <a:bodyPr>
            <a:normAutofit/>
          </a:bodyPr>
          <a:lstStyle/>
          <a:p>
            <a:r>
              <a:rPr lang="en-US" altLang="zh-TW" sz="4000" b="1" dirty="0">
                <a:latin typeface="+mn-ea"/>
                <a:ea typeface="+mn-ea"/>
              </a:rPr>
              <a:t>Edge Computing </a:t>
            </a:r>
            <a:r>
              <a:rPr lang="zh-TW" altLang="en-US" sz="4000" b="1" dirty="0">
                <a:latin typeface="+mn-ea"/>
                <a:ea typeface="+mn-ea"/>
              </a:rPr>
              <a:t>邊界運算</a:t>
            </a:r>
          </a:p>
        </p:txBody>
      </p:sp>
      <p:sp>
        <p:nvSpPr>
          <p:cNvPr id="6" name="內容版面配置區 2"/>
          <p:cNvSpPr>
            <a:spLocks noGrp="1"/>
          </p:cNvSpPr>
          <p:nvPr>
            <p:ph idx="1"/>
          </p:nvPr>
        </p:nvSpPr>
        <p:spPr>
          <a:xfrm>
            <a:off x="628650" y="1988826"/>
            <a:ext cx="8286750" cy="1399696"/>
          </a:xfrm>
        </p:spPr>
        <p:txBody>
          <a:bodyPr>
            <a:noAutofit/>
          </a:bodyPr>
          <a:lstStyle/>
          <a:p>
            <a:pPr lvl="0"/>
            <a:r>
              <a:rPr lang="zh-TW" altLang="en-US" sz="2400" b="1" dirty="0">
                <a:latin typeface="+mn-ea"/>
                <a:ea typeface="+mn-ea"/>
              </a:rPr>
              <a:t>這是目前最少談論的一類邊緣計算</a:t>
            </a:r>
            <a:r>
              <a:rPr lang="en-US" altLang="zh-TW" sz="2400" b="1" dirty="0">
                <a:latin typeface="+mn-ea"/>
                <a:ea typeface="+mn-ea"/>
              </a:rPr>
              <a:t>(Edge computing)</a:t>
            </a:r>
            <a:r>
              <a:rPr lang="zh-TW" altLang="en-US" sz="2400" b="1" dirty="0">
                <a:latin typeface="+mn-ea"/>
                <a:ea typeface="+mn-ea"/>
              </a:rPr>
              <a:t>，但是它是最老的一類邊緣。多雲邊緣</a:t>
            </a:r>
            <a:r>
              <a:rPr lang="en-US" altLang="zh-TW" sz="2400" b="1" dirty="0">
                <a:latin typeface="+mn-ea"/>
                <a:ea typeface="+mn-ea"/>
              </a:rPr>
              <a:t>(Cloudy Edge)</a:t>
            </a:r>
            <a:r>
              <a:rPr lang="zh-TW" altLang="en-US" sz="2400" b="1" dirty="0">
                <a:latin typeface="+mn-ea"/>
                <a:ea typeface="+mn-ea"/>
              </a:rPr>
              <a:t>是服務提供商或企業網路邊緣的拓撲術語，其中業務首先從撥號調制解調器，進入到家庭或者遠程分支機構中的。</a:t>
            </a:r>
            <a:endParaRPr lang="en-US" altLang="zh-TW" sz="2400" b="1" dirty="0">
              <a:latin typeface="+mn-ea"/>
              <a:ea typeface="+mn-ea"/>
            </a:endParaRPr>
          </a:p>
        </p:txBody>
      </p:sp>
      <p:sp>
        <p:nvSpPr>
          <p:cNvPr id="2" name="文字方塊 1"/>
          <p:cNvSpPr txBox="1"/>
          <p:nvPr/>
        </p:nvSpPr>
        <p:spPr>
          <a:xfrm>
            <a:off x="628650" y="1573328"/>
            <a:ext cx="3328155" cy="415498"/>
          </a:xfrm>
          <a:prstGeom prst="rect">
            <a:avLst/>
          </a:prstGeom>
          <a:noFill/>
        </p:spPr>
        <p:txBody>
          <a:bodyPr wrap="none" rtlCol="0">
            <a:spAutoFit/>
          </a:bodyPr>
          <a:lstStyle/>
          <a:p>
            <a:r>
              <a:rPr lang="en-US" altLang="zh-TW" sz="2100" b="1" dirty="0" smtClean="0">
                <a:solidFill>
                  <a:schemeClr val="accent2">
                    <a:lumMod val="50000"/>
                  </a:schemeClr>
                </a:solidFill>
                <a:latin typeface="+mn-ea"/>
                <a:ea typeface="+mn-ea"/>
              </a:rPr>
              <a:t>3.</a:t>
            </a:r>
            <a:r>
              <a:rPr lang="zh-TW" altLang="en-US" sz="2100" b="1" dirty="0" smtClean="0">
                <a:solidFill>
                  <a:schemeClr val="accent2">
                    <a:lumMod val="50000"/>
                  </a:schemeClr>
                </a:solidFill>
                <a:latin typeface="+mn-ea"/>
                <a:ea typeface="+mn-ea"/>
              </a:rPr>
              <a:t>多</a:t>
            </a:r>
            <a:r>
              <a:rPr lang="zh-TW" altLang="en-US" sz="2100" b="1" dirty="0">
                <a:solidFill>
                  <a:schemeClr val="accent2">
                    <a:lumMod val="50000"/>
                  </a:schemeClr>
                </a:solidFill>
                <a:latin typeface="+mn-ea"/>
                <a:ea typeface="+mn-ea"/>
              </a:rPr>
              <a:t>雲邊緣</a:t>
            </a:r>
            <a:r>
              <a:rPr lang="en-US" altLang="zh-TW" sz="2100" b="1" dirty="0">
                <a:solidFill>
                  <a:schemeClr val="accent2">
                    <a:lumMod val="50000"/>
                  </a:schemeClr>
                </a:solidFill>
                <a:latin typeface="+mn-ea"/>
                <a:ea typeface="+mn-ea"/>
              </a:rPr>
              <a:t>(Cloudy Edge)</a:t>
            </a:r>
            <a:endParaRPr lang="zh-TW" altLang="en-US" sz="2100" b="1" dirty="0">
              <a:solidFill>
                <a:schemeClr val="accent2">
                  <a:lumMod val="50000"/>
                </a:schemeClr>
              </a:solidFill>
              <a:latin typeface="+mn-ea"/>
              <a:ea typeface="+mn-ea"/>
            </a:endParaRPr>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728" y="3894725"/>
            <a:ext cx="4302106" cy="2219145"/>
          </a:xfrm>
          <a:prstGeom prst="rect">
            <a:avLst/>
          </a:prstGeom>
        </p:spPr>
      </p:pic>
    </p:spTree>
    <p:extLst>
      <p:ext uri="{BB962C8B-B14F-4D97-AF65-F5344CB8AC3E}">
        <p14:creationId xmlns:p14="http://schemas.microsoft.com/office/powerpoint/2010/main" val="577533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a:spLocks noGrp="1"/>
          </p:cNvSpPr>
          <p:nvPr>
            <p:ph type="title"/>
          </p:nvPr>
        </p:nvSpPr>
        <p:spPr>
          <a:xfrm>
            <a:off x="656931" y="545061"/>
            <a:ext cx="7886700" cy="994172"/>
          </a:xfrm>
        </p:spPr>
        <p:txBody>
          <a:bodyPr>
            <a:normAutofit/>
          </a:bodyPr>
          <a:lstStyle/>
          <a:p>
            <a:r>
              <a:rPr lang="en-US" altLang="zh-TW" sz="4000" b="1" dirty="0">
                <a:latin typeface="+mn-ea"/>
                <a:ea typeface="+mn-ea"/>
              </a:rPr>
              <a:t>Edge Computing </a:t>
            </a:r>
            <a:r>
              <a:rPr lang="zh-TW" altLang="en-US" sz="4000" b="1" dirty="0">
                <a:latin typeface="+mn-ea"/>
                <a:ea typeface="+mn-ea"/>
              </a:rPr>
              <a:t>邊界運算</a:t>
            </a:r>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929" y="1528983"/>
            <a:ext cx="7902607" cy="4604411"/>
          </a:xfrm>
          <a:prstGeom prst="rect">
            <a:avLst/>
          </a:prstGeom>
        </p:spPr>
      </p:pic>
    </p:spTree>
    <p:extLst>
      <p:ext uri="{BB962C8B-B14F-4D97-AF65-F5344CB8AC3E}">
        <p14:creationId xmlns:p14="http://schemas.microsoft.com/office/powerpoint/2010/main" val="1957362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t>不只有 </a:t>
            </a:r>
            <a:r>
              <a:rPr lang="en-US" altLang="zh-TW" sz="3200" dirty="0"/>
              <a:t>Edge Computing</a:t>
            </a:r>
            <a:br>
              <a:rPr lang="en-US" altLang="zh-TW" sz="3200" dirty="0"/>
            </a:br>
            <a:endParaRPr lang="zh-TW" altLang="en-US" dirty="0"/>
          </a:p>
        </p:txBody>
      </p:sp>
      <p:sp>
        <p:nvSpPr>
          <p:cNvPr id="3" name="內容版面配置區 2"/>
          <p:cNvSpPr>
            <a:spLocks noGrp="1"/>
          </p:cNvSpPr>
          <p:nvPr>
            <p:ph idx="1"/>
          </p:nvPr>
        </p:nvSpPr>
        <p:spPr>
          <a:xfrm>
            <a:off x="786150" y="1374620"/>
            <a:ext cx="7921122" cy="4764900"/>
          </a:xfrm>
        </p:spPr>
        <p:txBody>
          <a:bodyPr/>
          <a:lstStyle/>
          <a:p>
            <a:r>
              <a:rPr lang="zh-TW" altLang="en-US" sz="1800" dirty="0" smtClean="0"/>
              <a:t>除了 </a:t>
            </a:r>
            <a:r>
              <a:rPr lang="en-US" altLang="zh-TW" sz="1800" dirty="0"/>
              <a:t>Edge Computing </a:t>
            </a:r>
            <a:r>
              <a:rPr lang="zh-TW" altLang="en-US" sz="1800" dirty="0"/>
              <a:t>一詞外，也有其他類似的詞語，例如 </a:t>
            </a:r>
            <a:r>
              <a:rPr lang="en-US" altLang="zh-TW" sz="1800" dirty="0"/>
              <a:t>Cisco </a:t>
            </a:r>
            <a:r>
              <a:rPr lang="zh-TW" altLang="en-US" sz="1800" dirty="0"/>
              <a:t>提出的 </a:t>
            </a:r>
            <a:r>
              <a:rPr lang="en-US" altLang="zh-TW" sz="1800" dirty="0"/>
              <a:t>Fog Computing</a:t>
            </a:r>
            <a:r>
              <a:rPr lang="zh-TW" altLang="en-US" sz="1800" dirty="0"/>
              <a:t>（霧運算），也同樣在訴求「加強現場端」的運算工作與角色，而非一味往雲端送，不過 </a:t>
            </a:r>
            <a:r>
              <a:rPr lang="en-US" altLang="zh-TW" sz="1800" dirty="0"/>
              <a:t>Fog Computing </a:t>
            </a:r>
            <a:r>
              <a:rPr lang="zh-TW" altLang="en-US" sz="1800" dirty="0"/>
              <a:t>一詞沒有 </a:t>
            </a:r>
            <a:r>
              <a:rPr lang="en-US" altLang="zh-TW" sz="1800" dirty="0"/>
              <a:t>Edge Computing </a:t>
            </a:r>
            <a:r>
              <a:rPr lang="zh-TW" altLang="en-US" sz="1800" dirty="0"/>
              <a:t>普遍使用，且兩者定位相近，雖然有一些人提出仍可明確區分兩者的差異，但多數人並不在意。</a:t>
            </a:r>
          </a:p>
        </p:txBody>
      </p:sp>
      <p:sp>
        <p:nvSpPr>
          <p:cNvPr id="4" name="頁尾版面配置區 3"/>
          <p:cNvSpPr>
            <a:spLocks noGrp="1"/>
          </p:cNvSpPr>
          <p:nvPr>
            <p:ph type="ftr" sz="quarter" idx="11"/>
          </p:nvPr>
        </p:nvSpPr>
        <p:spPr/>
        <p:txBody>
          <a:bodyPr/>
          <a:lstStyle/>
          <a:p>
            <a:endParaRPr lang="zh-TW" altLang="en-US"/>
          </a:p>
        </p:txBody>
      </p:sp>
      <p:pic>
        <p:nvPicPr>
          <p:cNvPr id="5" name="圖片 4"/>
          <p:cNvPicPr>
            <a:picLocks noChangeAspect="1"/>
          </p:cNvPicPr>
          <p:nvPr/>
        </p:nvPicPr>
        <p:blipFill>
          <a:blip r:embed="rId3"/>
          <a:stretch>
            <a:fillRect/>
          </a:stretch>
        </p:blipFill>
        <p:spPr>
          <a:xfrm>
            <a:off x="1339186" y="3270838"/>
            <a:ext cx="6465627" cy="3222037"/>
          </a:xfrm>
          <a:prstGeom prst="rect">
            <a:avLst/>
          </a:prstGeom>
        </p:spPr>
      </p:pic>
    </p:spTree>
    <p:extLst>
      <p:ext uri="{BB962C8B-B14F-4D97-AF65-F5344CB8AC3E}">
        <p14:creationId xmlns:p14="http://schemas.microsoft.com/office/powerpoint/2010/main" val="1729651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a:spLocks noGrp="1"/>
          </p:cNvSpPr>
          <p:nvPr>
            <p:ph type="title"/>
          </p:nvPr>
        </p:nvSpPr>
        <p:spPr>
          <a:xfrm>
            <a:off x="628651" y="703955"/>
            <a:ext cx="7886700" cy="994172"/>
          </a:xfrm>
        </p:spPr>
        <p:txBody>
          <a:bodyPr>
            <a:normAutofit/>
          </a:bodyPr>
          <a:lstStyle/>
          <a:p>
            <a:r>
              <a:rPr lang="en-US" altLang="zh-TW" sz="4000" b="1" dirty="0">
                <a:latin typeface="+mn-ea"/>
                <a:ea typeface="+mn-ea"/>
              </a:rPr>
              <a:t>Massive MIMO</a:t>
            </a:r>
            <a:endParaRPr lang="zh-TW" altLang="en-US" sz="4000" b="1" dirty="0">
              <a:latin typeface="+mn-ea"/>
              <a:ea typeface="+mn-ea"/>
            </a:endParaRPr>
          </a:p>
        </p:txBody>
      </p:sp>
      <p:sp>
        <p:nvSpPr>
          <p:cNvPr id="2" name="文字方塊 1"/>
          <p:cNvSpPr txBox="1"/>
          <p:nvPr/>
        </p:nvSpPr>
        <p:spPr>
          <a:xfrm>
            <a:off x="628651" y="1781454"/>
            <a:ext cx="4715414" cy="4093428"/>
          </a:xfrm>
          <a:prstGeom prst="rect">
            <a:avLst/>
          </a:prstGeom>
          <a:noFill/>
        </p:spPr>
        <p:txBody>
          <a:bodyPr wrap="square" rtlCol="0">
            <a:spAutoFit/>
          </a:bodyPr>
          <a:lstStyle/>
          <a:p>
            <a:r>
              <a:rPr lang="zh-TW" altLang="en-US" sz="2000" b="1" dirty="0">
                <a:latin typeface="+mn-ea"/>
                <a:ea typeface="+mn-ea"/>
              </a:rPr>
              <a:t>多輸入多輸出（</a:t>
            </a:r>
            <a:r>
              <a:rPr lang="en-US" altLang="zh-TW" sz="2000" b="1" dirty="0">
                <a:latin typeface="+mn-ea"/>
                <a:ea typeface="+mn-ea"/>
              </a:rPr>
              <a:t>Multi-input Multi-output ; MIMO</a:t>
            </a:r>
            <a:r>
              <a:rPr lang="zh-TW" altLang="en-US" sz="2000" b="1" dirty="0">
                <a:latin typeface="+mn-ea"/>
                <a:ea typeface="+mn-ea"/>
              </a:rPr>
              <a:t>）是一種用來描述多天線無線通訊系統的抽象數學模型，能利用發射端的多個天線各自獨立發送訊號，同時在接收端用多個天線接收並恢復原資訊。</a:t>
            </a:r>
            <a:endParaRPr lang="en-US" altLang="zh-TW" sz="2000" b="1" dirty="0">
              <a:latin typeface="+mn-ea"/>
              <a:ea typeface="+mn-ea"/>
            </a:endParaRPr>
          </a:p>
          <a:p>
            <a:endParaRPr lang="en-US" altLang="zh-TW" sz="2000" b="1" dirty="0">
              <a:latin typeface="+mn-ea"/>
              <a:ea typeface="+mn-ea"/>
            </a:endParaRPr>
          </a:p>
          <a:p>
            <a:r>
              <a:rPr lang="zh-TW" altLang="en-US" sz="2000" b="1" dirty="0">
                <a:latin typeface="+mn-ea"/>
                <a:ea typeface="+mn-ea"/>
              </a:rPr>
              <a:t>由於</a:t>
            </a:r>
            <a:r>
              <a:rPr lang="en-US" altLang="zh-TW" sz="2000" b="1" dirty="0">
                <a:latin typeface="+mn-ea"/>
                <a:ea typeface="+mn-ea"/>
              </a:rPr>
              <a:t>MIMO</a:t>
            </a:r>
            <a:r>
              <a:rPr lang="zh-TW" altLang="en-US" sz="2000" b="1" dirty="0">
                <a:latin typeface="+mn-ea"/>
                <a:ea typeface="+mn-ea"/>
              </a:rPr>
              <a:t>可以在不需要增加頻寬或總發送功率耗損（</a:t>
            </a:r>
            <a:r>
              <a:rPr lang="en-US" altLang="zh-TW" sz="2000" b="1" dirty="0">
                <a:latin typeface="+mn-ea"/>
                <a:ea typeface="+mn-ea"/>
              </a:rPr>
              <a:t>transmit power expenditure</a:t>
            </a:r>
            <a:r>
              <a:rPr lang="zh-TW" altLang="en-US" sz="2000" b="1" dirty="0">
                <a:latin typeface="+mn-ea"/>
                <a:ea typeface="+mn-ea"/>
              </a:rPr>
              <a:t>）的情況下大幅地增加系統的資料吞吐量（</a:t>
            </a:r>
            <a:r>
              <a:rPr lang="en-US" altLang="zh-TW" sz="2000" b="1" dirty="0">
                <a:latin typeface="+mn-ea"/>
                <a:ea typeface="+mn-ea"/>
              </a:rPr>
              <a:t>throughput</a:t>
            </a:r>
            <a:r>
              <a:rPr lang="zh-TW" altLang="en-US" sz="2000" b="1" dirty="0">
                <a:latin typeface="+mn-ea"/>
                <a:ea typeface="+mn-ea"/>
              </a:rPr>
              <a:t>）及傳送距離，使得此技術於近幾年受到許多矚目。</a:t>
            </a:r>
            <a:endParaRPr lang="en-US" altLang="zh-TW" sz="2000" b="1" dirty="0">
              <a:latin typeface="+mn-ea"/>
              <a:ea typeface="+mn-ea"/>
            </a:endParaRPr>
          </a:p>
          <a:p>
            <a:endParaRPr lang="zh-TW" altLang="en-US" sz="2000" b="1" dirty="0">
              <a:latin typeface="+mn-ea"/>
              <a:ea typeface="+mn-ea"/>
            </a:endParaRPr>
          </a:p>
        </p:txBody>
      </p:sp>
      <p:pic>
        <p:nvPicPr>
          <p:cNvPr id="4" name="圖片 3"/>
          <p:cNvPicPr>
            <a:picLocks noChangeAspect="1"/>
          </p:cNvPicPr>
          <p:nvPr/>
        </p:nvPicPr>
        <p:blipFill>
          <a:blip r:embed="rId3"/>
          <a:stretch>
            <a:fillRect/>
          </a:stretch>
        </p:blipFill>
        <p:spPr>
          <a:xfrm>
            <a:off x="5493678" y="1969991"/>
            <a:ext cx="3382903" cy="3375144"/>
          </a:xfrm>
          <a:prstGeom prst="rect">
            <a:avLst/>
          </a:prstGeom>
        </p:spPr>
      </p:pic>
    </p:spTree>
    <p:extLst>
      <p:ext uri="{BB962C8B-B14F-4D97-AF65-F5344CB8AC3E}">
        <p14:creationId xmlns:p14="http://schemas.microsoft.com/office/powerpoint/2010/main" val="1626684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a:spLocks noGrp="1"/>
          </p:cNvSpPr>
          <p:nvPr>
            <p:ph type="title"/>
          </p:nvPr>
        </p:nvSpPr>
        <p:spPr>
          <a:xfrm>
            <a:off x="628651" y="831531"/>
            <a:ext cx="7886700" cy="994172"/>
          </a:xfrm>
        </p:spPr>
        <p:txBody>
          <a:bodyPr>
            <a:normAutofit/>
          </a:bodyPr>
          <a:lstStyle/>
          <a:p>
            <a:r>
              <a:rPr lang="en-US" altLang="zh-TW" sz="4000" b="1" dirty="0">
                <a:latin typeface="+mn-ea"/>
                <a:ea typeface="+mn-ea"/>
              </a:rPr>
              <a:t>Massive MIMO</a:t>
            </a:r>
            <a:endParaRPr lang="zh-TW" altLang="en-US" sz="4000" b="1" dirty="0">
              <a:latin typeface="+mn-ea"/>
              <a:ea typeface="+mn-ea"/>
            </a:endParaRPr>
          </a:p>
        </p:txBody>
      </p:sp>
      <p:sp>
        <p:nvSpPr>
          <p:cNvPr id="3" name="文字方塊 2"/>
          <p:cNvSpPr txBox="1"/>
          <p:nvPr/>
        </p:nvSpPr>
        <p:spPr>
          <a:xfrm>
            <a:off x="628651" y="1787121"/>
            <a:ext cx="4528804" cy="461665"/>
          </a:xfrm>
          <a:prstGeom prst="rect">
            <a:avLst/>
          </a:prstGeom>
          <a:noFill/>
        </p:spPr>
        <p:txBody>
          <a:bodyPr wrap="none" rtlCol="0">
            <a:spAutoFit/>
          </a:bodyPr>
          <a:lstStyle/>
          <a:p>
            <a:r>
              <a:rPr lang="en-US" altLang="zh-TW" sz="2400" b="1" dirty="0">
                <a:solidFill>
                  <a:schemeClr val="accent2">
                    <a:lumMod val="75000"/>
                  </a:schemeClr>
                </a:solidFill>
                <a:latin typeface="+mn-ea"/>
                <a:ea typeface="+mn-ea"/>
              </a:rPr>
              <a:t>MIMO</a:t>
            </a:r>
            <a:r>
              <a:rPr lang="zh-TW" altLang="en-US" sz="2400" b="1" dirty="0">
                <a:solidFill>
                  <a:schemeClr val="accent2">
                    <a:lumMod val="75000"/>
                  </a:schemeClr>
                </a:solidFill>
                <a:latin typeface="+mn-ea"/>
                <a:ea typeface="+mn-ea"/>
              </a:rPr>
              <a:t>通訊技術包括以下領域：</a:t>
            </a:r>
          </a:p>
        </p:txBody>
      </p:sp>
      <p:sp>
        <p:nvSpPr>
          <p:cNvPr id="6" name="文字方塊 5"/>
          <p:cNvSpPr txBox="1"/>
          <p:nvPr/>
        </p:nvSpPr>
        <p:spPr>
          <a:xfrm>
            <a:off x="628651" y="2248786"/>
            <a:ext cx="8403206" cy="3139321"/>
          </a:xfrm>
          <a:prstGeom prst="rect">
            <a:avLst/>
          </a:prstGeom>
          <a:noFill/>
        </p:spPr>
        <p:txBody>
          <a:bodyPr wrap="square" rtlCol="0">
            <a:spAutoFit/>
          </a:bodyPr>
          <a:lstStyle/>
          <a:p>
            <a:r>
              <a:rPr lang="zh-TW" altLang="en-US" sz="1800" b="1" dirty="0">
                <a:latin typeface="+mn-ea"/>
                <a:ea typeface="+mn-ea"/>
              </a:rPr>
              <a:t>空間多工</a:t>
            </a:r>
            <a:r>
              <a:rPr lang="en-US" altLang="zh-TW" sz="1800" b="1" dirty="0">
                <a:latin typeface="+mn-ea"/>
                <a:ea typeface="+mn-ea"/>
              </a:rPr>
              <a:t>(spatial multiplexing):</a:t>
            </a:r>
          </a:p>
          <a:p>
            <a:r>
              <a:rPr lang="zh-TW" altLang="en-US" sz="1800" dirty="0">
                <a:latin typeface="+mn-ea"/>
                <a:ea typeface="+mn-ea"/>
              </a:rPr>
              <a:t>工作在</a:t>
            </a:r>
            <a:r>
              <a:rPr lang="en-US" altLang="zh-TW" sz="1800" dirty="0">
                <a:latin typeface="+mn-ea"/>
                <a:ea typeface="+mn-ea"/>
              </a:rPr>
              <a:t>MIMO</a:t>
            </a:r>
            <a:r>
              <a:rPr lang="zh-TW" altLang="en-US" sz="1800" dirty="0">
                <a:latin typeface="+mn-ea"/>
                <a:ea typeface="+mn-ea"/>
              </a:rPr>
              <a:t>天線配置下，能夠在不增加頻寬的條件下，相比</a:t>
            </a:r>
            <a:r>
              <a:rPr lang="en-US" altLang="zh-TW" sz="1800" dirty="0">
                <a:latin typeface="+mn-ea"/>
                <a:ea typeface="+mn-ea"/>
              </a:rPr>
              <a:t>SISO</a:t>
            </a:r>
            <a:r>
              <a:rPr lang="zh-TW" altLang="en-US" sz="1800" dirty="0">
                <a:latin typeface="+mn-ea"/>
                <a:ea typeface="+mn-ea"/>
              </a:rPr>
              <a:t>系統成倍地提升資訊傳輸速率，從而極大地提高了頻譜利用率。</a:t>
            </a:r>
            <a:endParaRPr lang="en-US" altLang="zh-TW" sz="1800" dirty="0">
              <a:latin typeface="+mn-ea"/>
              <a:ea typeface="+mn-ea"/>
            </a:endParaRPr>
          </a:p>
          <a:p>
            <a:endParaRPr lang="en-US" altLang="zh-TW" sz="1800" b="1" dirty="0">
              <a:latin typeface="+mn-ea"/>
              <a:ea typeface="+mn-ea"/>
            </a:endParaRPr>
          </a:p>
          <a:p>
            <a:r>
              <a:rPr lang="zh-TW" altLang="en-US" sz="1800" b="1" dirty="0">
                <a:latin typeface="+mn-ea"/>
                <a:ea typeface="+mn-ea"/>
              </a:rPr>
              <a:t>空間多樣</a:t>
            </a:r>
            <a:r>
              <a:rPr lang="en-US" altLang="zh-TW" sz="1800" b="1" dirty="0">
                <a:latin typeface="+mn-ea"/>
                <a:ea typeface="+mn-ea"/>
              </a:rPr>
              <a:t>(spatial diversity):</a:t>
            </a:r>
          </a:p>
          <a:p>
            <a:r>
              <a:rPr lang="zh-TW" altLang="en-US" sz="1800" dirty="0">
                <a:latin typeface="+mn-ea"/>
                <a:ea typeface="+mn-ea"/>
              </a:rPr>
              <a:t>利用發射或接收端的多根天線所提供的多重傳輸途徑發送相同的資料，以增強資料的傳輸品質。</a:t>
            </a:r>
            <a:endParaRPr lang="en-US" altLang="zh-TW" sz="1800" dirty="0">
              <a:latin typeface="+mn-ea"/>
              <a:ea typeface="+mn-ea"/>
            </a:endParaRPr>
          </a:p>
          <a:p>
            <a:endParaRPr lang="en-US" altLang="zh-TW" sz="1800" dirty="0">
              <a:latin typeface="+mn-ea"/>
              <a:ea typeface="+mn-ea"/>
            </a:endParaRPr>
          </a:p>
          <a:p>
            <a:r>
              <a:rPr lang="zh-TW" altLang="en-US" sz="1800" b="1" dirty="0">
                <a:latin typeface="+mn-ea"/>
                <a:ea typeface="+mn-ea"/>
              </a:rPr>
              <a:t>波束賦型</a:t>
            </a:r>
            <a:r>
              <a:rPr lang="en-US" altLang="zh-TW" sz="1800" b="1" dirty="0">
                <a:latin typeface="+mn-ea"/>
                <a:ea typeface="+mn-ea"/>
              </a:rPr>
              <a:t>(beamforming):</a:t>
            </a:r>
          </a:p>
          <a:p>
            <a:r>
              <a:rPr lang="zh-TW" altLang="en-US" sz="1800" dirty="0">
                <a:latin typeface="+mn-ea"/>
                <a:ea typeface="+mn-ea"/>
              </a:rPr>
              <a:t>藉由多根天線產生一個具有指向性的波束，將能量集中在欲傳輸的方向，增加訊號品質，並減少與其他用戶間的干擾。</a:t>
            </a:r>
          </a:p>
        </p:txBody>
      </p:sp>
    </p:spTree>
    <p:extLst>
      <p:ext uri="{BB962C8B-B14F-4D97-AF65-F5344CB8AC3E}">
        <p14:creationId xmlns:p14="http://schemas.microsoft.com/office/powerpoint/2010/main" val="25045540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j-ea"/>
                <a:ea typeface="+mj-ea"/>
              </a:rPr>
              <a:t>MIMO</a:t>
            </a:r>
            <a:r>
              <a:rPr lang="zh-TW" altLang="en-US" b="1" dirty="0" smtClean="0">
                <a:latin typeface="+mj-ea"/>
                <a:ea typeface="+mj-ea"/>
              </a:rPr>
              <a:t>技術比較</a:t>
            </a:r>
            <a:endParaRPr lang="zh-TW" altLang="en-US" b="1" dirty="0">
              <a:latin typeface="+mj-ea"/>
              <a:ea typeface="+mj-ea"/>
            </a:endParaRPr>
          </a:p>
        </p:txBody>
      </p:sp>
      <p:pic>
        <p:nvPicPr>
          <p:cNvPr id="3074" name="Picture 2" descr="MIMO/SIMO/SISO">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8990" y="1524035"/>
            <a:ext cx="6794168" cy="4249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9755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a:spLocks noGrp="1"/>
          </p:cNvSpPr>
          <p:nvPr>
            <p:ph type="title"/>
          </p:nvPr>
        </p:nvSpPr>
        <p:spPr>
          <a:xfrm>
            <a:off x="468228" y="629565"/>
            <a:ext cx="8818011" cy="994172"/>
          </a:xfrm>
        </p:spPr>
        <p:txBody>
          <a:bodyPr>
            <a:noAutofit/>
          </a:bodyPr>
          <a:lstStyle/>
          <a:p>
            <a:r>
              <a:rPr lang="zh-TW" altLang="en-US" sz="4000" b="1" dirty="0">
                <a:latin typeface="+mn-ea"/>
                <a:ea typeface="+mn-ea"/>
              </a:rPr>
              <a:t>波束成形與</a:t>
            </a:r>
            <a:r>
              <a:rPr lang="en-US" altLang="zh-TW" sz="4000" b="1" dirty="0">
                <a:latin typeface="+mn-ea"/>
                <a:ea typeface="+mn-ea"/>
              </a:rPr>
              <a:t>Massive MIMO</a:t>
            </a:r>
            <a:r>
              <a:rPr lang="zh-TW" altLang="en-US" sz="4000" b="1" dirty="0">
                <a:latin typeface="+mn-ea"/>
                <a:ea typeface="+mn-ea"/>
              </a:rPr>
              <a:t>的</a:t>
            </a:r>
            <a:r>
              <a:rPr lang="zh-TW" altLang="en-US" sz="4000" b="1" dirty="0" smtClean="0">
                <a:latin typeface="+mn-ea"/>
                <a:ea typeface="+mn-ea"/>
              </a:rPr>
              <a:t>關係</a:t>
            </a:r>
            <a:r>
              <a:rPr lang="en-US" altLang="zh-TW" sz="4000" b="1" dirty="0" smtClean="0">
                <a:latin typeface="+mn-ea"/>
                <a:ea typeface="+mn-ea"/>
              </a:rPr>
              <a:t>(1)</a:t>
            </a:r>
            <a:endParaRPr lang="zh-TW" altLang="en-US" sz="4000" b="1" dirty="0">
              <a:latin typeface="+mn-ea"/>
              <a:ea typeface="+mn-ea"/>
            </a:endParaRPr>
          </a:p>
        </p:txBody>
      </p:sp>
      <p:sp>
        <p:nvSpPr>
          <p:cNvPr id="6" name="文字方塊 5"/>
          <p:cNvSpPr txBox="1"/>
          <p:nvPr/>
        </p:nvSpPr>
        <p:spPr>
          <a:xfrm>
            <a:off x="468229" y="1673240"/>
            <a:ext cx="8403206" cy="400110"/>
          </a:xfrm>
          <a:prstGeom prst="rect">
            <a:avLst/>
          </a:prstGeom>
          <a:noFill/>
        </p:spPr>
        <p:txBody>
          <a:bodyPr wrap="square" rtlCol="0">
            <a:spAutoFit/>
          </a:bodyPr>
          <a:lstStyle/>
          <a:p>
            <a:r>
              <a:rPr lang="zh-TW" altLang="en-US" sz="2000" b="1" dirty="0">
                <a:latin typeface="+mn-ea"/>
                <a:ea typeface="+mn-ea"/>
              </a:rPr>
              <a:t>波束成形是指根據特定場景自動調整天線陣列輻射模式的能力。</a:t>
            </a:r>
            <a:endParaRPr lang="zh-TW" altLang="en-US" sz="2800" b="1" dirty="0">
              <a:latin typeface="+mn-ea"/>
              <a:ea typeface="+mn-ea"/>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8863" y="2294744"/>
            <a:ext cx="3832635" cy="3973382"/>
          </a:xfrm>
          <a:prstGeom prst="rect">
            <a:avLst/>
          </a:prstGeom>
        </p:spPr>
      </p:pic>
    </p:spTree>
    <p:extLst>
      <p:ext uri="{BB962C8B-B14F-4D97-AF65-F5344CB8AC3E}">
        <p14:creationId xmlns:p14="http://schemas.microsoft.com/office/powerpoint/2010/main" val="14277261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a:spLocks noGrp="1"/>
          </p:cNvSpPr>
          <p:nvPr>
            <p:ph type="title"/>
          </p:nvPr>
        </p:nvSpPr>
        <p:spPr>
          <a:xfrm>
            <a:off x="468228" y="645607"/>
            <a:ext cx="8543691" cy="994172"/>
          </a:xfrm>
        </p:spPr>
        <p:txBody>
          <a:bodyPr>
            <a:noAutofit/>
          </a:bodyPr>
          <a:lstStyle/>
          <a:p>
            <a:r>
              <a:rPr lang="zh-TW" altLang="en-US" sz="4000" b="1" dirty="0">
                <a:latin typeface="+mn-ea"/>
                <a:ea typeface="+mn-ea"/>
              </a:rPr>
              <a:t>波束成形與</a:t>
            </a:r>
            <a:r>
              <a:rPr lang="en-US" altLang="zh-TW" sz="4000" b="1" dirty="0">
                <a:latin typeface="+mn-ea"/>
                <a:ea typeface="+mn-ea"/>
              </a:rPr>
              <a:t>Massive MIMO</a:t>
            </a:r>
            <a:r>
              <a:rPr lang="zh-TW" altLang="en-US" sz="4000" b="1" dirty="0">
                <a:latin typeface="+mn-ea"/>
                <a:ea typeface="+mn-ea"/>
              </a:rPr>
              <a:t>的</a:t>
            </a:r>
            <a:r>
              <a:rPr lang="zh-TW" altLang="en-US" sz="4000" b="1" dirty="0" smtClean="0">
                <a:latin typeface="+mn-ea"/>
                <a:ea typeface="+mn-ea"/>
              </a:rPr>
              <a:t>關係</a:t>
            </a:r>
            <a:r>
              <a:rPr lang="en-US" altLang="zh-TW" sz="4000" b="1" dirty="0" smtClean="0">
                <a:latin typeface="+mn-ea"/>
                <a:ea typeface="+mn-ea"/>
              </a:rPr>
              <a:t>(2)</a:t>
            </a:r>
            <a:endParaRPr lang="zh-TW" altLang="en-US" sz="4000" b="1" dirty="0">
              <a:latin typeface="+mn-ea"/>
              <a:ea typeface="+mn-ea"/>
            </a:endParaRPr>
          </a:p>
        </p:txBody>
      </p:sp>
      <p:sp>
        <p:nvSpPr>
          <p:cNvPr id="6" name="文字方塊 5"/>
          <p:cNvSpPr txBox="1"/>
          <p:nvPr/>
        </p:nvSpPr>
        <p:spPr>
          <a:xfrm>
            <a:off x="647338" y="1608353"/>
            <a:ext cx="7886700" cy="1323439"/>
          </a:xfrm>
          <a:prstGeom prst="rect">
            <a:avLst/>
          </a:prstGeom>
          <a:noFill/>
        </p:spPr>
        <p:txBody>
          <a:bodyPr wrap="square" rtlCol="0">
            <a:spAutoFit/>
          </a:bodyPr>
          <a:lstStyle/>
          <a:p>
            <a:r>
              <a:rPr lang="en-US" altLang="zh-TW" sz="2000" b="1" dirty="0">
                <a:latin typeface="+mn-ea"/>
                <a:ea typeface="+mn-ea"/>
              </a:rPr>
              <a:t>Massive MIMO</a:t>
            </a:r>
            <a:r>
              <a:rPr lang="zh-TW" altLang="en-US" sz="2000" b="1" dirty="0">
                <a:latin typeface="+mn-ea"/>
                <a:ea typeface="+mn-ea"/>
              </a:rPr>
              <a:t>可被視為更廣泛意義上的波束成形的一種形式，不過它與傳統形式相去甚遠。</a:t>
            </a:r>
            <a:r>
              <a:rPr lang="en-US" altLang="zh-TW" sz="2000" b="1" dirty="0">
                <a:latin typeface="+mn-ea"/>
                <a:ea typeface="+mn-ea"/>
              </a:rPr>
              <a:t>Massive</a:t>
            </a:r>
            <a:r>
              <a:rPr lang="zh-TW" altLang="en-US" sz="2000" b="1" dirty="0">
                <a:latin typeface="+mn-ea"/>
                <a:ea typeface="+mn-ea"/>
              </a:rPr>
              <a:t>意指基地台天線陣列中的大量天線；</a:t>
            </a:r>
            <a:r>
              <a:rPr lang="en-US" altLang="zh-TW" sz="2000" b="1" dirty="0">
                <a:latin typeface="+mn-ea"/>
                <a:ea typeface="+mn-ea"/>
              </a:rPr>
              <a:t>MIMO</a:t>
            </a:r>
            <a:r>
              <a:rPr lang="zh-TW" altLang="en-US" sz="2000" b="1" dirty="0">
                <a:latin typeface="+mn-ea"/>
                <a:ea typeface="+mn-ea"/>
              </a:rPr>
              <a:t>意指天線陣列使用同一時間和頻率資源滿足空間上分離的多位用戶的需求。</a:t>
            </a:r>
            <a:endParaRPr lang="zh-TW" altLang="en-US" sz="4000" b="1" dirty="0">
              <a:latin typeface="+mn-ea"/>
              <a:ea typeface="+mn-ea"/>
            </a:endParaRPr>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585" y="2839886"/>
            <a:ext cx="5192299" cy="3755695"/>
          </a:xfrm>
          <a:prstGeom prst="rect">
            <a:avLst/>
          </a:prstGeom>
        </p:spPr>
      </p:pic>
    </p:spTree>
    <p:extLst>
      <p:ext uri="{BB962C8B-B14F-4D97-AF65-F5344CB8AC3E}">
        <p14:creationId xmlns:p14="http://schemas.microsoft.com/office/powerpoint/2010/main" val="23165840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a:spLocks noGrp="1"/>
          </p:cNvSpPr>
          <p:nvPr>
            <p:ph type="title"/>
          </p:nvPr>
        </p:nvSpPr>
        <p:spPr>
          <a:xfrm>
            <a:off x="468229" y="629565"/>
            <a:ext cx="7886700" cy="994172"/>
          </a:xfrm>
        </p:spPr>
        <p:txBody>
          <a:bodyPr>
            <a:normAutofit/>
          </a:bodyPr>
          <a:lstStyle/>
          <a:p>
            <a:r>
              <a:rPr lang="zh-TW" altLang="en-US" sz="4000" b="1" dirty="0">
                <a:latin typeface="+mn-ea"/>
                <a:ea typeface="+mn-ea"/>
              </a:rPr>
              <a:t>基地台與使用者之間的空間</a:t>
            </a:r>
            <a:r>
              <a:rPr lang="zh-TW" altLang="en-US" sz="4000" b="1" dirty="0" smtClean="0">
                <a:latin typeface="+mn-ea"/>
                <a:ea typeface="+mn-ea"/>
              </a:rPr>
              <a:t>通道</a:t>
            </a:r>
            <a:r>
              <a:rPr lang="en-US" altLang="zh-TW" sz="4000" b="1" dirty="0" smtClean="0">
                <a:latin typeface="+mn-ea"/>
                <a:ea typeface="+mn-ea"/>
              </a:rPr>
              <a:t>(1)</a:t>
            </a:r>
            <a:endParaRPr lang="zh-TW" altLang="en-US" sz="4000" b="1" dirty="0">
              <a:latin typeface="+mn-ea"/>
              <a:ea typeface="+mn-ea"/>
            </a:endParaRPr>
          </a:p>
        </p:txBody>
      </p:sp>
      <p:sp>
        <p:nvSpPr>
          <p:cNvPr id="6" name="文字方塊 5"/>
          <p:cNvSpPr txBox="1"/>
          <p:nvPr/>
        </p:nvSpPr>
        <p:spPr>
          <a:xfrm>
            <a:off x="647338" y="1570645"/>
            <a:ext cx="7055518" cy="707886"/>
          </a:xfrm>
          <a:prstGeom prst="rect">
            <a:avLst/>
          </a:prstGeom>
          <a:noFill/>
        </p:spPr>
        <p:txBody>
          <a:bodyPr wrap="square" rtlCol="0">
            <a:spAutoFit/>
          </a:bodyPr>
          <a:lstStyle/>
          <a:p>
            <a:r>
              <a:rPr lang="zh-TW" altLang="en-US" sz="2000" b="1" dirty="0">
                <a:latin typeface="+mn-ea"/>
                <a:ea typeface="+mn-ea"/>
              </a:rPr>
              <a:t>想像一個有趣的比喻：一個氣球在某個位置被戳破了，發出「啪」的聲響，在另一個位置記錄此聲音或脈衝，</a:t>
            </a:r>
            <a:r>
              <a:rPr lang="zh-TW" altLang="en-US" sz="2000" b="1" dirty="0" smtClean="0">
                <a:latin typeface="+mn-ea"/>
                <a:ea typeface="+mn-ea"/>
              </a:rPr>
              <a:t>如圖</a:t>
            </a:r>
            <a:r>
              <a:rPr lang="zh-TW" altLang="en-US" sz="2000" b="1" dirty="0">
                <a:latin typeface="+mn-ea"/>
                <a:ea typeface="+mn-ea"/>
              </a:rPr>
              <a:t>片</a:t>
            </a:r>
            <a:r>
              <a:rPr lang="zh-TW" altLang="en-US" sz="2000" b="1" dirty="0" smtClean="0">
                <a:latin typeface="+mn-ea"/>
                <a:ea typeface="+mn-ea"/>
              </a:rPr>
              <a:t>所示</a:t>
            </a:r>
            <a:r>
              <a:rPr lang="zh-TW" altLang="en-US" sz="2000" b="1" dirty="0">
                <a:latin typeface="+mn-ea"/>
                <a:ea typeface="+mn-ea"/>
              </a:rPr>
              <a:t>。</a:t>
            </a:r>
            <a:endParaRPr lang="zh-TW" altLang="en-US" sz="5400" b="1" dirty="0">
              <a:latin typeface="+mn-ea"/>
              <a:ea typeface="+mn-ea"/>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246" y="2495347"/>
            <a:ext cx="5384466" cy="4070400"/>
          </a:xfrm>
          <a:prstGeom prst="rect">
            <a:avLst/>
          </a:prstGeom>
        </p:spPr>
      </p:pic>
    </p:spTree>
    <p:extLst>
      <p:ext uri="{BB962C8B-B14F-4D97-AF65-F5344CB8AC3E}">
        <p14:creationId xmlns:p14="http://schemas.microsoft.com/office/powerpoint/2010/main" val="22151916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a:spLocks noGrp="1"/>
          </p:cNvSpPr>
          <p:nvPr>
            <p:ph type="title"/>
          </p:nvPr>
        </p:nvSpPr>
        <p:spPr>
          <a:xfrm>
            <a:off x="468229" y="629565"/>
            <a:ext cx="7886700" cy="994172"/>
          </a:xfrm>
        </p:spPr>
        <p:txBody>
          <a:bodyPr>
            <a:normAutofit/>
          </a:bodyPr>
          <a:lstStyle/>
          <a:p>
            <a:r>
              <a:rPr lang="zh-TW" altLang="en-US" sz="4000" b="1" dirty="0">
                <a:latin typeface="+mn-ea"/>
                <a:ea typeface="+mn-ea"/>
              </a:rPr>
              <a:t>基地台與使用者之間的空間</a:t>
            </a:r>
            <a:r>
              <a:rPr lang="zh-TW" altLang="en-US" sz="4000" b="1" dirty="0" smtClean="0">
                <a:latin typeface="+mn-ea"/>
                <a:ea typeface="+mn-ea"/>
              </a:rPr>
              <a:t>通道</a:t>
            </a:r>
            <a:r>
              <a:rPr lang="en-US" altLang="zh-TW" sz="4000" b="1" dirty="0" smtClean="0">
                <a:latin typeface="+mn-ea"/>
                <a:ea typeface="+mn-ea"/>
              </a:rPr>
              <a:t>(2)</a:t>
            </a:r>
            <a:endParaRPr lang="zh-TW" altLang="en-US" sz="9600" b="1" dirty="0">
              <a:latin typeface="+mn-ea"/>
              <a:ea typeface="+mn-ea"/>
            </a:endParaRPr>
          </a:p>
        </p:txBody>
      </p:sp>
      <p:sp>
        <p:nvSpPr>
          <p:cNvPr id="6" name="文字方塊 5"/>
          <p:cNvSpPr txBox="1"/>
          <p:nvPr/>
        </p:nvSpPr>
        <p:spPr>
          <a:xfrm>
            <a:off x="468229" y="1529999"/>
            <a:ext cx="8226592" cy="2431435"/>
          </a:xfrm>
          <a:prstGeom prst="rect">
            <a:avLst/>
          </a:prstGeom>
          <a:noFill/>
        </p:spPr>
        <p:txBody>
          <a:bodyPr wrap="square" rtlCol="0">
            <a:spAutoFit/>
          </a:bodyPr>
          <a:lstStyle/>
          <a:p>
            <a:r>
              <a:rPr lang="zh-TW" altLang="en-US" sz="2000" b="1" dirty="0">
                <a:latin typeface="+mn-ea"/>
                <a:ea typeface="+mn-ea"/>
              </a:rPr>
              <a:t>如果將該比喻延伸至比較天線陣列和使用者終端場景，那麼就需要更多的氣球，</a:t>
            </a:r>
            <a:r>
              <a:rPr lang="zh-TW" altLang="en-US" sz="2000" b="1" dirty="0" smtClean="0">
                <a:latin typeface="+mn-ea"/>
                <a:ea typeface="+mn-ea"/>
              </a:rPr>
              <a:t>如圖</a:t>
            </a:r>
            <a:r>
              <a:rPr lang="zh-TW" altLang="en-US" sz="2000" b="1" dirty="0">
                <a:latin typeface="+mn-ea"/>
                <a:ea typeface="+mn-ea"/>
              </a:rPr>
              <a:t>片</a:t>
            </a:r>
            <a:r>
              <a:rPr lang="zh-TW" altLang="en-US" sz="2000" b="1" dirty="0" smtClean="0">
                <a:latin typeface="+mn-ea"/>
                <a:ea typeface="+mn-ea"/>
              </a:rPr>
              <a:t>所示</a:t>
            </a:r>
            <a:r>
              <a:rPr lang="zh-TW" altLang="en-US" sz="2000" b="1" dirty="0">
                <a:latin typeface="+mn-ea"/>
                <a:ea typeface="+mn-ea"/>
              </a:rPr>
              <a:t>。值得注意的是，為了表徵每個氣球與麥克風之間的通道，我們必須在不同時間戳破各個氣球，使得麥克風記錄的氣球反射不至於重疊</a:t>
            </a:r>
            <a:r>
              <a:rPr lang="zh-TW" altLang="en-US" sz="2000" b="1" dirty="0" smtClean="0">
                <a:latin typeface="+mn-ea"/>
                <a:ea typeface="+mn-ea"/>
              </a:rPr>
              <a:t>。</a:t>
            </a:r>
            <a:endParaRPr lang="en-US" altLang="zh-TW" sz="2000" b="1" dirty="0" smtClean="0">
              <a:latin typeface="+mn-ea"/>
              <a:ea typeface="+mn-ea"/>
            </a:endParaRPr>
          </a:p>
          <a:p>
            <a:endParaRPr lang="zh-TW" altLang="en-US" sz="7200" b="1" dirty="0">
              <a:latin typeface="+mn-ea"/>
              <a:ea typeface="+mn-ea"/>
            </a:endParaRPr>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2102" y="2787450"/>
            <a:ext cx="5158126" cy="3876226"/>
          </a:xfrm>
          <a:prstGeom prst="rect">
            <a:avLst/>
          </a:prstGeom>
        </p:spPr>
      </p:pic>
    </p:spTree>
    <p:extLst>
      <p:ext uri="{BB962C8B-B14F-4D97-AF65-F5344CB8AC3E}">
        <p14:creationId xmlns:p14="http://schemas.microsoft.com/office/powerpoint/2010/main" val="33894048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3"/>
          <a:stretch>
            <a:fillRect/>
          </a:stretch>
        </p:blipFill>
        <p:spPr>
          <a:xfrm>
            <a:off x="786150" y="1393434"/>
            <a:ext cx="7124700" cy="4010025"/>
          </a:xfrm>
          <a:prstGeom prst="rect">
            <a:avLst/>
          </a:prstGeom>
        </p:spPr>
      </p:pic>
      <p:sp>
        <p:nvSpPr>
          <p:cNvPr id="2" name="標題 1"/>
          <p:cNvSpPr>
            <a:spLocks noGrp="1"/>
          </p:cNvSpPr>
          <p:nvPr>
            <p:ph type="title"/>
          </p:nvPr>
        </p:nvSpPr>
        <p:spPr/>
        <p:txBody>
          <a:bodyPr/>
          <a:lstStyle/>
          <a:p>
            <a:r>
              <a:rPr lang="zh-TW" altLang="en-US" dirty="0"/>
              <a:t>物聯網（</a:t>
            </a:r>
            <a:r>
              <a:rPr lang="en-US" altLang="zh-TW" dirty="0"/>
              <a:t>Internet of </a:t>
            </a:r>
            <a:r>
              <a:rPr lang="en-US" altLang="zh-TW" dirty="0" smtClean="0"/>
              <a:t>Things)</a:t>
            </a:r>
            <a:endParaRPr lang="zh-TW" altLang="en-US" dirty="0"/>
          </a:p>
        </p:txBody>
      </p:sp>
      <p:sp>
        <p:nvSpPr>
          <p:cNvPr id="3" name="文字版面配置區 2"/>
          <p:cNvSpPr>
            <a:spLocks noGrp="1"/>
          </p:cNvSpPr>
          <p:nvPr>
            <p:ph type="body" idx="1"/>
          </p:nvPr>
        </p:nvSpPr>
        <p:spPr/>
        <p:txBody>
          <a:bodyPr/>
          <a:lstStyle/>
          <a:p>
            <a:endParaRPr lang="zh-TW" altLang="en-US" dirty="0"/>
          </a:p>
        </p:txBody>
      </p:sp>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5</a:t>
            </a:fld>
            <a:endParaRPr lang="zh-TW" altLang="en-US" dirty="0" smtClean="0">
              <a:solidFill>
                <a:srgbClr val="0091EA"/>
              </a:solidFill>
            </a:endParaRPr>
          </a:p>
        </p:txBody>
      </p:sp>
    </p:spTree>
    <p:extLst>
      <p:ext uri="{BB962C8B-B14F-4D97-AF65-F5344CB8AC3E}">
        <p14:creationId xmlns:p14="http://schemas.microsoft.com/office/powerpoint/2010/main" val="26117596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38100" indent="0">
              <a:buNone/>
            </a:pPr>
            <a:r>
              <a:rPr lang="zh-TW" altLang="en-US" sz="2000" b="1" dirty="0" smtClean="0"/>
              <a:t>另一</a:t>
            </a:r>
            <a:r>
              <a:rPr lang="zh-TW" altLang="en-US" sz="2000" b="1" dirty="0"/>
              <a:t>方向也需要表徵，如</a:t>
            </a:r>
            <a:r>
              <a:rPr lang="zh-TW" altLang="en-US" sz="2000" b="1" dirty="0" smtClean="0"/>
              <a:t>圖所示</a:t>
            </a:r>
            <a:r>
              <a:rPr lang="zh-TW" altLang="en-US" sz="2000" b="1" dirty="0"/>
              <a:t>。在此例中，在使用者終端位置的氣球被戳破時，即可同時完成所有錄音。這樣所花的時間顯然少得多了！</a:t>
            </a:r>
          </a:p>
        </p:txBody>
      </p:sp>
      <p:sp>
        <p:nvSpPr>
          <p:cNvPr id="4" name="頁尾版面配置區 3"/>
          <p:cNvSpPr>
            <a:spLocks noGrp="1"/>
          </p:cNvSpPr>
          <p:nvPr>
            <p:ph type="ftr" sz="quarter" idx="11"/>
          </p:nvPr>
        </p:nvSpPr>
        <p:spPr/>
        <p:txBody>
          <a:bodyPr/>
          <a:lstStyle/>
          <a:p>
            <a:endParaRPr lang="zh-TW" altLang="en-US"/>
          </a:p>
        </p:txBody>
      </p:sp>
      <p:pic>
        <p:nvPicPr>
          <p:cNvPr id="5" name="圖片 4"/>
          <p:cNvPicPr>
            <a:picLocks noChangeAspect="1"/>
          </p:cNvPicPr>
          <p:nvPr/>
        </p:nvPicPr>
        <p:blipFill>
          <a:blip r:embed="rId2"/>
          <a:stretch>
            <a:fillRect/>
          </a:stretch>
        </p:blipFill>
        <p:spPr>
          <a:xfrm>
            <a:off x="2627478" y="2865767"/>
            <a:ext cx="4762500" cy="3581400"/>
          </a:xfrm>
          <a:prstGeom prst="rect">
            <a:avLst/>
          </a:prstGeom>
        </p:spPr>
      </p:pic>
    </p:spTree>
    <p:extLst>
      <p:ext uri="{BB962C8B-B14F-4D97-AF65-F5344CB8AC3E}">
        <p14:creationId xmlns:p14="http://schemas.microsoft.com/office/powerpoint/2010/main" val="25433652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38100" indent="0">
              <a:buNone/>
            </a:pPr>
            <a:r>
              <a:rPr lang="en-US" altLang="zh-TW" dirty="0"/>
              <a:t>Massive MIMO</a:t>
            </a:r>
            <a:r>
              <a:rPr lang="zh-TW" altLang="en-US" dirty="0"/>
              <a:t>空間多工有望成為蜂巢式通訊領域中改寫遊戲規則的革命性技術，支援在高流量城市地區實現更高的行動容量和效率。它利用了多徑傳播帶來的分集性，允許基地台與多用戶之間在同一時間和頻率資源時進行</a:t>
            </a:r>
            <a:r>
              <a:rPr lang="zh-TW" altLang="en-US" dirty="0" smtClean="0"/>
              <a:t>資料傳輸</a:t>
            </a:r>
            <a:r>
              <a:rPr lang="zh-TW" altLang="en-US" dirty="0"/>
              <a:t>。</a:t>
            </a:r>
          </a:p>
        </p:txBody>
      </p:sp>
      <p:sp>
        <p:nvSpPr>
          <p:cNvPr id="4" name="頁尾版面配置區 3"/>
          <p:cNvSpPr>
            <a:spLocks noGrp="1"/>
          </p:cNvSpPr>
          <p:nvPr>
            <p:ph type="ftr" sz="quarter" idx="11"/>
          </p:nvPr>
        </p:nvSpPr>
        <p:spPr/>
        <p:txBody>
          <a:bodyPr/>
          <a:lstStyle/>
          <a:p>
            <a:endParaRPr lang="zh-TW" altLang="en-US"/>
          </a:p>
        </p:txBody>
      </p:sp>
    </p:spTree>
    <p:extLst>
      <p:ext uri="{BB962C8B-B14F-4D97-AF65-F5344CB8AC3E}">
        <p14:creationId xmlns:p14="http://schemas.microsoft.com/office/powerpoint/2010/main" val="30226710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Massive MIMO</a:t>
            </a:r>
            <a:r>
              <a:rPr lang="zh-TW" altLang="en-US" dirty="0" smtClean="0"/>
              <a:t>解說影片</a:t>
            </a:r>
            <a:endParaRPr lang="zh-TW" altLang="en-US" dirty="0"/>
          </a:p>
        </p:txBody>
      </p:sp>
      <p:sp>
        <p:nvSpPr>
          <p:cNvPr id="3" name="內容版面配置區 2"/>
          <p:cNvSpPr>
            <a:spLocks noGrp="1"/>
          </p:cNvSpPr>
          <p:nvPr>
            <p:ph idx="1"/>
          </p:nvPr>
        </p:nvSpPr>
        <p:spPr/>
        <p:txBody>
          <a:bodyPr/>
          <a:lstStyle/>
          <a:p>
            <a:r>
              <a:rPr lang="en-US" altLang="zh-TW" dirty="0">
                <a:hlinkClick r:id="rId3"/>
              </a:rPr>
              <a:t>https://www.youtube.com/watch?v=XBb481RNqGw</a:t>
            </a:r>
            <a:endParaRPr lang="zh-TW" altLang="en-US" dirty="0"/>
          </a:p>
        </p:txBody>
      </p:sp>
      <p:sp>
        <p:nvSpPr>
          <p:cNvPr id="4" name="頁尾版面配置區 3"/>
          <p:cNvSpPr>
            <a:spLocks noGrp="1"/>
          </p:cNvSpPr>
          <p:nvPr>
            <p:ph type="ftr" sz="quarter" idx="11"/>
          </p:nvPr>
        </p:nvSpPr>
        <p:spPr/>
        <p:txBody>
          <a:bodyPr/>
          <a:lstStyle/>
          <a:p>
            <a:endParaRPr lang="zh-TW" altLang="en-US"/>
          </a:p>
        </p:txBody>
      </p:sp>
    </p:spTree>
    <p:extLst>
      <p:ext uri="{BB962C8B-B14F-4D97-AF65-F5344CB8AC3E}">
        <p14:creationId xmlns:p14="http://schemas.microsoft.com/office/powerpoint/2010/main" val="18125772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67297" y="249184"/>
            <a:ext cx="7571700" cy="936900"/>
          </a:xfrm>
        </p:spPr>
        <p:txBody>
          <a:bodyPr/>
          <a:lstStyle/>
          <a:p>
            <a:pPr algn="ctr"/>
            <a:r>
              <a:rPr lang="zh-TW" altLang="en-US" sz="4000" b="1" dirty="0">
                <a:latin typeface="+mn-ea"/>
                <a:ea typeface="+mn-ea"/>
              </a:rPr>
              <a:t>結論</a:t>
            </a:r>
          </a:p>
        </p:txBody>
      </p:sp>
      <p:sp>
        <p:nvSpPr>
          <p:cNvPr id="3" name="內容版面配置區 2"/>
          <p:cNvSpPr>
            <a:spLocks noGrp="1"/>
          </p:cNvSpPr>
          <p:nvPr>
            <p:ph idx="1"/>
          </p:nvPr>
        </p:nvSpPr>
        <p:spPr>
          <a:xfrm>
            <a:off x="776724" y="1163792"/>
            <a:ext cx="7571700" cy="4764900"/>
          </a:xfrm>
        </p:spPr>
        <p:txBody>
          <a:bodyPr/>
          <a:lstStyle/>
          <a:p>
            <a:pPr marL="38100" indent="0">
              <a:buNone/>
            </a:pPr>
            <a:r>
              <a:rPr lang="en-US" altLang="zh-TW" sz="2800" b="1" dirty="0">
                <a:solidFill>
                  <a:srgbClr val="FF0000"/>
                </a:solidFill>
                <a:latin typeface="+mn-ea"/>
                <a:ea typeface="+mn-ea"/>
              </a:rPr>
              <a:t>LPWAN</a:t>
            </a:r>
            <a:r>
              <a:rPr lang="zh-TW" altLang="en-US" sz="2800" b="1" dirty="0">
                <a:latin typeface="+mn-ea"/>
                <a:ea typeface="+mn-ea"/>
              </a:rPr>
              <a:t>的特性在於低功耗、長距離、低傳輸量、低成本。然而，</a:t>
            </a:r>
            <a:r>
              <a:rPr lang="en-US" altLang="zh-TW" sz="2800" b="1" dirty="0">
                <a:solidFill>
                  <a:srgbClr val="FF0000"/>
                </a:solidFill>
                <a:latin typeface="+mn-ea"/>
                <a:ea typeface="+mn-ea"/>
              </a:rPr>
              <a:t>LPWAN</a:t>
            </a:r>
            <a:r>
              <a:rPr lang="zh-TW" altLang="en-US" sz="2800" b="1" dirty="0">
                <a:latin typeface="+mn-ea"/>
                <a:ea typeface="+mn-ea"/>
              </a:rPr>
              <a:t>也並非萬能，無法取代所有無線的傳輸應用，例如高速傳輸需求、即時性的應用就需要仰賴其他傳輸技術。</a:t>
            </a:r>
          </a:p>
          <a:p>
            <a:pPr marL="38100" indent="0">
              <a:buNone/>
            </a:pPr>
            <a:r>
              <a:rPr lang="zh-TW" altLang="en-US" sz="2800" b="1" dirty="0">
                <a:latin typeface="+mn-ea"/>
                <a:ea typeface="+mn-ea"/>
              </a:rPr>
              <a:t>而以現行</a:t>
            </a:r>
            <a:r>
              <a:rPr lang="en-US" altLang="zh-TW" sz="2800" b="1" dirty="0">
                <a:solidFill>
                  <a:srgbClr val="FF0000"/>
                </a:solidFill>
                <a:latin typeface="+mn-ea"/>
                <a:ea typeface="+mn-ea"/>
              </a:rPr>
              <a:t>LPWAN</a:t>
            </a:r>
            <a:r>
              <a:rPr lang="zh-TW" altLang="en-US" sz="2800" b="1" dirty="0">
                <a:latin typeface="+mn-ea"/>
                <a:ea typeface="+mn-ea"/>
              </a:rPr>
              <a:t>三大技術</a:t>
            </a:r>
            <a:r>
              <a:rPr lang="en-US" altLang="zh-TW" sz="2800" b="1" dirty="0">
                <a:solidFill>
                  <a:schemeClr val="accent3">
                    <a:lumMod val="50000"/>
                  </a:schemeClr>
                </a:solidFill>
                <a:latin typeface="+mn-ea"/>
                <a:ea typeface="+mn-ea"/>
              </a:rPr>
              <a:t>SIGFOX</a:t>
            </a:r>
            <a:r>
              <a:rPr lang="zh-TW" altLang="en-US" sz="2800" b="1" dirty="0">
                <a:latin typeface="+mn-ea"/>
                <a:ea typeface="+mn-ea"/>
              </a:rPr>
              <a:t>、</a:t>
            </a:r>
            <a:r>
              <a:rPr lang="en-US" altLang="zh-TW" sz="2800" b="1" dirty="0" err="1">
                <a:solidFill>
                  <a:srgbClr val="7030A0"/>
                </a:solidFill>
                <a:latin typeface="+mn-ea"/>
                <a:ea typeface="+mn-ea"/>
              </a:rPr>
              <a:t>LoRa</a:t>
            </a:r>
            <a:r>
              <a:rPr lang="zh-TW" altLang="en-US" sz="2800" b="1" dirty="0">
                <a:latin typeface="+mn-ea"/>
                <a:ea typeface="+mn-ea"/>
              </a:rPr>
              <a:t>、</a:t>
            </a:r>
            <a:r>
              <a:rPr lang="en-US" altLang="zh-TW" sz="2800" b="1" dirty="0">
                <a:solidFill>
                  <a:srgbClr val="0070C0"/>
                </a:solidFill>
                <a:latin typeface="+mn-ea"/>
                <a:ea typeface="+mn-ea"/>
              </a:rPr>
              <a:t>NB-</a:t>
            </a:r>
            <a:r>
              <a:rPr lang="en-US" altLang="zh-TW" sz="2800" b="1" dirty="0" err="1">
                <a:solidFill>
                  <a:srgbClr val="0070C0"/>
                </a:solidFill>
                <a:latin typeface="+mn-ea"/>
                <a:ea typeface="+mn-ea"/>
              </a:rPr>
              <a:t>IoT</a:t>
            </a:r>
            <a:r>
              <a:rPr lang="zh-TW" altLang="en-US" sz="2800" b="1" dirty="0">
                <a:latin typeface="+mn-ea"/>
                <a:ea typeface="+mn-ea"/>
              </a:rPr>
              <a:t>的競爭態勢來看</a:t>
            </a:r>
            <a:r>
              <a:rPr lang="zh-TW" altLang="en-US" sz="2800" b="1" dirty="0" smtClean="0">
                <a:latin typeface="+mn-ea"/>
                <a:ea typeface="+mn-ea"/>
              </a:rPr>
              <a:t>，這三大</a:t>
            </a:r>
            <a:r>
              <a:rPr lang="zh-TW" altLang="en-US" sz="2800" b="1" dirty="0">
                <a:latin typeface="+mn-ea"/>
                <a:ea typeface="+mn-ea"/>
              </a:rPr>
              <a:t>技術不論在功耗、傳輸距離、應用場域上各有擅長，因此很難說誰會被誰取代</a:t>
            </a:r>
            <a:r>
              <a:rPr lang="zh-TW" altLang="en-US" sz="2800" b="1" dirty="0" smtClean="0">
                <a:latin typeface="+mn-ea"/>
                <a:ea typeface="+mn-ea"/>
              </a:rPr>
              <a:t>。</a:t>
            </a:r>
            <a:endParaRPr lang="en-US" altLang="zh-TW" sz="2800" b="1" dirty="0" smtClean="0">
              <a:latin typeface="+mn-ea"/>
              <a:ea typeface="+mn-ea"/>
            </a:endParaRPr>
          </a:p>
          <a:p>
            <a:pPr marL="38100" indent="0">
              <a:buNone/>
            </a:pPr>
            <a:r>
              <a:rPr lang="zh-TW" altLang="en-US" sz="2800" b="1" dirty="0" smtClean="0">
                <a:latin typeface="+mn-ea"/>
                <a:ea typeface="+mn-ea"/>
              </a:rPr>
              <a:t>這三大</a:t>
            </a:r>
            <a:r>
              <a:rPr lang="zh-TW" altLang="en-US" sz="2800" b="1" dirty="0">
                <a:latin typeface="+mn-ea"/>
                <a:ea typeface="+mn-ea"/>
              </a:rPr>
              <a:t>技術在未來幾年更可能會依不同的應用場域來做交叉應用</a:t>
            </a:r>
            <a:r>
              <a:rPr lang="zh-TW" altLang="en-US" sz="2800" b="1" dirty="0" smtClean="0">
                <a:latin typeface="+mn-ea"/>
                <a:ea typeface="+mn-ea"/>
              </a:rPr>
              <a:t>。</a:t>
            </a:r>
            <a:endParaRPr lang="zh-TW" altLang="en-US" sz="2800" b="1" dirty="0">
              <a:latin typeface="+mn-ea"/>
              <a:ea typeface="+mn-ea"/>
            </a:endParaRPr>
          </a:p>
        </p:txBody>
      </p:sp>
      <p:sp>
        <p:nvSpPr>
          <p:cNvPr id="4" name="頁尾版面配置區 3"/>
          <p:cNvSpPr>
            <a:spLocks noGrp="1"/>
          </p:cNvSpPr>
          <p:nvPr>
            <p:ph type="ftr" sz="quarter" idx="11"/>
          </p:nvPr>
        </p:nvSpPr>
        <p:spPr/>
        <p:txBody>
          <a:bodyPr/>
          <a:lstStyle/>
          <a:p>
            <a:endParaRPr lang="zh-TW" altLang="en-US"/>
          </a:p>
        </p:txBody>
      </p:sp>
    </p:spTree>
    <p:extLst>
      <p:ext uri="{BB962C8B-B14F-4D97-AF65-F5344CB8AC3E}">
        <p14:creationId xmlns:p14="http://schemas.microsoft.com/office/powerpoint/2010/main" val="8364471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algn="just"/>
            <a:r>
              <a:rPr lang="en-US" altLang="zh-TW" dirty="0" smtClean="0"/>
              <a:t>Edge computing: </a:t>
            </a:r>
            <a:r>
              <a:rPr lang="zh-TW" altLang="en-US" dirty="0" smtClean="0"/>
              <a:t>為了提升處理大量</a:t>
            </a:r>
            <a:r>
              <a:rPr lang="en-US" altLang="zh-TW" dirty="0" smtClean="0"/>
              <a:t>IOT</a:t>
            </a:r>
            <a:r>
              <a:rPr lang="zh-TW" altLang="en-US" dirty="0" smtClean="0"/>
              <a:t>資料的速度，</a:t>
            </a:r>
            <a:r>
              <a:rPr lang="en-US" altLang="zh-TW" dirty="0" smtClean="0"/>
              <a:t>edge computing</a:t>
            </a:r>
            <a:r>
              <a:rPr lang="zh-TW" altLang="en-US" dirty="0" smtClean="0"/>
              <a:t>提個了一個分層資料處理與過濾的架構，以降低後端處理的負擔。</a:t>
            </a:r>
            <a:endParaRPr lang="en-US" altLang="zh-TW" dirty="0" smtClean="0"/>
          </a:p>
          <a:p>
            <a:r>
              <a:rPr lang="en-US" altLang="zh-TW" dirty="0" smtClean="0"/>
              <a:t>Massive MIMO: </a:t>
            </a:r>
            <a:r>
              <a:rPr lang="zh-TW" altLang="en-US" dirty="0" smtClean="0"/>
              <a:t>主</a:t>
            </a:r>
            <a:r>
              <a:rPr lang="zh-TW" altLang="en-US" dirty="0"/>
              <a:t>要</a:t>
            </a:r>
            <a:r>
              <a:rPr lang="zh-TW" altLang="en-US" dirty="0" smtClean="0"/>
              <a:t>提供</a:t>
            </a:r>
            <a:r>
              <a:rPr lang="en-US" altLang="zh-TW" dirty="0" smtClean="0"/>
              <a:t>5G</a:t>
            </a:r>
            <a:r>
              <a:rPr lang="zh-TW" altLang="en-US" dirty="0" smtClean="0"/>
              <a:t>高頻寬、高密度的網路服務，它使用了</a:t>
            </a:r>
            <a:r>
              <a:rPr lang="en-US" altLang="zh-TW" dirty="0" err="1" smtClean="0"/>
              <a:t>breamforming</a:t>
            </a:r>
            <a:r>
              <a:rPr lang="zh-TW" altLang="en-US" dirty="0" smtClean="0"/>
              <a:t>，</a:t>
            </a:r>
            <a:r>
              <a:rPr lang="en-US" altLang="zh-TW" dirty="0" smtClean="0"/>
              <a:t>spatial division</a:t>
            </a:r>
            <a:r>
              <a:rPr lang="zh-TW" altLang="en-US" dirty="0" smtClean="0"/>
              <a:t>，多重路徑傳輸等技術，使得無線頻譜的使用更有效率。</a:t>
            </a:r>
            <a:endParaRPr lang="en-US" altLang="zh-TW" dirty="0" smtClean="0"/>
          </a:p>
          <a:p>
            <a:r>
              <a:rPr lang="en-US" altLang="zh-TW" dirty="0" smtClean="0"/>
              <a:t> </a:t>
            </a:r>
            <a:r>
              <a:rPr lang="zh-TW" altLang="en-US" dirty="0" smtClean="0"/>
              <a:t> </a:t>
            </a:r>
            <a:endParaRPr lang="zh-TW" altLang="en-US" dirty="0"/>
          </a:p>
        </p:txBody>
      </p:sp>
      <p:sp>
        <p:nvSpPr>
          <p:cNvPr id="4" name="頁尾版面配置區 3"/>
          <p:cNvSpPr>
            <a:spLocks noGrp="1"/>
          </p:cNvSpPr>
          <p:nvPr>
            <p:ph type="ftr" sz="quarter" idx="11"/>
          </p:nvPr>
        </p:nvSpPr>
        <p:spPr/>
        <p:txBody>
          <a:bodyPr/>
          <a:lstStyle/>
          <a:p>
            <a:endParaRPr lang="zh-TW" altLang="en-US"/>
          </a:p>
        </p:txBody>
      </p:sp>
    </p:spTree>
    <p:extLst>
      <p:ext uri="{BB962C8B-B14F-4D97-AF65-F5344CB8AC3E}">
        <p14:creationId xmlns:p14="http://schemas.microsoft.com/office/powerpoint/2010/main" val="24192243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ctrTitle" idx="4294967295"/>
          </p:nvPr>
        </p:nvSpPr>
        <p:spPr>
          <a:xfrm>
            <a:off x="685800" y="335486"/>
            <a:ext cx="2291316" cy="791565"/>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zh-TW" altLang="en-US" sz="4000" b="1" dirty="0" smtClean="0">
                <a:latin typeface="微軟正黑體" panose="020B0604030504040204" pitchFamily="34" charset="-120"/>
                <a:ea typeface="微軟正黑體" panose="020B0604030504040204" pitchFamily="34" charset="-120"/>
              </a:rPr>
              <a:t>參考文獻</a:t>
            </a:r>
            <a:endParaRPr sz="4000" b="1" dirty="0">
              <a:latin typeface="微軟正黑體" panose="020B0604030504040204" pitchFamily="34" charset="-120"/>
              <a:ea typeface="微軟正黑體" panose="020B0604030504040204" pitchFamily="34" charset="-120"/>
            </a:endParaRPr>
          </a:p>
        </p:txBody>
      </p:sp>
      <p:sp>
        <p:nvSpPr>
          <p:cNvPr id="249" name="Shape 249"/>
          <p:cNvSpPr txBox="1">
            <a:spLocks noGrp="1"/>
          </p:cNvSpPr>
          <p:nvPr>
            <p:ph type="subTitle" idx="4294967295"/>
          </p:nvPr>
        </p:nvSpPr>
        <p:spPr>
          <a:xfrm>
            <a:off x="224589" y="934546"/>
            <a:ext cx="8791074" cy="5610633"/>
          </a:xfrm>
          <a:prstGeom prst="rect">
            <a:avLst/>
          </a:prstGeom>
        </p:spPr>
        <p:txBody>
          <a:bodyPr spcFirstLastPara="1" wrap="square" lIns="91425" tIns="91425" rIns="91425" bIns="91425" anchor="t" anchorCtr="0">
            <a:noAutofit/>
          </a:bodyPr>
          <a:lstStyle/>
          <a:p>
            <a:pPr marL="0" lvl="0" indent="0">
              <a:buNone/>
            </a:pPr>
            <a:r>
              <a:rPr lang="en-US" altLang="zh-TW" sz="1600" b="1" dirty="0" smtClean="0"/>
              <a:t>[1]</a:t>
            </a:r>
            <a:r>
              <a:rPr lang="en-US" altLang="zh-TW" sz="1600" b="1" kern="1200" dirty="0" smtClean="0">
                <a:solidFill>
                  <a:schemeClr val="tx1"/>
                </a:solidFill>
              </a:rPr>
              <a:t>https</a:t>
            </a:r>
            <a:r>
              <a:rPr lang="en-US" altLang="zh-TW" sz="1600" b="1" kern="1200" dirty="0">
                <a:solidFill>
                  <a:schemeClr val="tx1"/>
                </a:solidFill>
              </a:rPr>
              <a:t>://dahetalk.com/2018/01/28/%E8%90%AC%E7%89%A9%E8%81%AF%E7%B6%B2%EF%BC%8C%E6%B7%BA%E8%AB%87iot%E4%BD%8E%E5%8A%9F%E8%80%97%E5%BB%A3%E5%9F%9F%E7%B6%B2%E8%B7%AF%E8%B6%A8%E5%8B%A2%EF%BC%9Alora%E3%80%81sigfox%E3%80%81nb-iot%EF%BD%9C/</a:t>
            </a:r>
            <a:endParaRPr lang="en-US" altLang="zh-TW" sz="1600" b="1" dirty="0" smtClean="0"/>
          </a:p>
          <a:p>
            <a:pPr marL="0" indent="0">
              <a:buNone/>
            </a:pPr>
            <a:r>
              <a:rPr lang="en-US" sz="1600" b="1" dirty="0" smtClean="0"/>
              <a:t>[2]</a:t>
            </a:r>
            <a:r>
              <a:rPr lang="en-US" altLang="zh-TW" sz="1600" b="1" dirty="0">
                <a:solidFill>
                  <a:srgbClr val="000000"/>
                </a:solidFill>
                <a:latin typeface="Arial"/>
                <a:ea typeface="Arial"/>
                <a:cs typeface="Arial"/>
                <a:sym typeface="Arial"/>
                <a:hlinkClick r:id="rId3"/>
              </a:rPr>
              <a:t> A technical overview or </a:t>
            </a:r>
            <a:r>
              <a:rPr lang="en-US" altLang="zh-TW" sz="1600" b="1" dirty="0" err="1">
                <a:solidFill>
                  <a:srgbClr val="000000"/>
                </a:solidFill>
                <a:latin typeface="Arial"/>
                <a:ea typeface="Arial"/>
                <a:cs typeface="Arial"/>
                <a:sym typeface="Arial"/>
                <a:hlinkClick r:id="rId3"/>
              </a:rPr>
              <a:t>LoRa</a:t>
            </a:r>
            <a:r>
              <a:rPr lang="en-US" altLang="zh-TW" sz="1600" b="1" dirty="0">
                <a:solidFill>
                  <a:srgbClr val="000000"/>
                </a:solidFill>
                <a:latin typeface="Arial"/>
                <a:ea typeface="Arial"/>
                <a:cs typeface="Arial"/>
                <a:sym typeface="Arial"/>
                <a:hlinkClick r:id="rId3"/>
              </a:rPr>
              <a:t> and </a:t>
            </a:r>
            <a:r>
              <a:rPr lang="en-US" altLang="zh-TW" sz="1600" b="1" dirty="0" err="1" smtClean="0">
                <a:solidFill>
                  <a:srgbClr val="000000"/>
                </a:solidFill>
                <a:latin typeface="Arial"/>
                <a:ea typeface="Arial"/>
                <a:cs typeface="Arial"/>
                <a:sym typeface="Arial"/>
                <a:hlinkClick r:id="rId3"/>
              </a:rPr>
              <a:t>LoRaWAN</a:t>
            </a:r>
            <a:endParaRPr lang="en-US" altLang="zh-TW" sz="1600" b="1" dirty="0" smtClean="0">
              <a:solidFill>
                <a:srgbClr val="000000"/>
              </a:solidFill>
              <a:latin typeface="Arial"/>
              <a:ea typeface="Arial"/>
              <a:cs typeface="Arial"/>
              <a:sym typeface="Arial"/>
            </a:endParaRPr>
          </a:p>
          <a:p>
            <a:pPr marL="0" indent="0">
              <a:buNone/>
            </a:pPr>
            <a:r>
              <a:rPr lang="en-US" altLang="zh-TW" sz="1600" b="1" dirty="0" smtClean="0">
                <a:solidFill>
                  <a:srgbClr val="000000"/>
                </a:solidFill>
                <a:latin typeface="Arial"/>
                <a:cs typeface="Arial"/>
                <a:sym typeface="Arial"/>
              </a:rPr>
              <a:t>[3]</a:t>
            </a:r>
            <a:r>
              <a:rPr lang="en-US" altLang="zh-TW" sz="1600" b="1" dirty="0" smtClean="0">
                <a:solidFill>
                  <a:srgbClr val="000000"/>
                </a:solidFill>
                <a:latin typeface="Arial"/>
                <a:ea typeface="Arial"/>
                <a:cs typeface="Arial"/>
                <a:sym typeface="Arial"/>
              </a:rPr>
              <a:t> </a:t>
            </a:r>
            <a:r>
              <a:rPr lang="en-US" altLang="zh-TW" sz="1600" b="1" dirty="0" smtClean="0">
                <a:solidFill>
                  <a:srgbClr val="000000"/>
                </a:solidFill>
                <a:latin typeface="Arial"/>
                <a:ea typeface="Arial"/>
                <a:cs typeface="Arial"/>
                <a:sym typeface="Arial"/>
                <a:hlinkClick r:id="rId4"/>
              </a:rPr>
              <a:t>https://read01.com/ja0PP0.html</a:t>
            </a:r>
            <a:endParaRPr lang="en-US" altLang="zh-TW" sz="1600" b="1" dirty="0" smtClean="0">
              <a:solidFill>
                <a:srgbClr val="000000"/>
              </a:solidFill>
              <a:latin typeface="Arial"/>
              <a:ea typeface="Arial"/>
              <a:cs typeface="Arial"/>
              <a:sym typeface="Arial"/>
            </a:endParaRPr>
          </a:p>
          <a:p>
            <a:pPr marL="0" indent="0">
              <a:buNone/>
            </a:pPr>
            <a:r>
              <a:rPr lang="en-US" altLang="zh-TW" sz="1600" b="1" dirty="0" smtClean="0">
                <a:solidFill>
                  <a:srgbClr val="000000"/>
                </a:solidFill>
                <a:latin typeface="Arial"/>
                <a:ea typeface="Arial"/>
                <a:cs typeface="Arial"/>
                <a:sym typeface="Arial"/>
              </a:rPr>
              <a:t>[4]</a:t>
            </a:r>
            <a:r>
              <a:rPr lang="en-US" altLang="zh-TW" sz="1600" b="1" dirty="0"/>
              <a:t> </a:t>
            </a:r>
            <a:r>
              <a:rPr lang="en-US" altLang="zh-TW" sz="1600" b="1" dirty="0">
                <a:hlinkClick r:id="rId5"/>
              </a:rPr>
              <a:t>https://read01.com/zh-tw/BE2703.html#.</a:t>
            </a:r>
            <a:r>
              <a:rPr lang="en-US" altLang="zh-TW" sz="1600" b="1" dirty="0" smtClean="0">
                <a:hlinkClick r:id="rId5"/>
              </a:rPr>
              <a:t>W3rSLugzbIU</a:t>
            </a:r>
            <a:endParaRPr lang="en-US" altLang="zh-TW" sz="1600" b="1" dirty="0" smtClean="0"/>
          </a:p>
          <a:p>
            <a:pPr marL="0" indent="0">
              <a:buNone/>
            </a:pPr>
            <a:r>
              <a:rPr lang="en-US" altLang="zh-TW" sz="1600" b="1" dirty="0" smtClean="0"/>
              <a:t>[5]</a:t>
            </a:r>
            <a:r>
              <a:rPr lang="en-US" altLang="zh-TW" sz="1600" b="1" dirty="0"/>
              <a:t> </a:t>
            </a:r>
            <a:r>
              <a:rPr lang="en-US" altLang="zh-TW" sz="1600" b="1" dirty="0">
                <a:hlinkClick r:id="rId6"/>
              </a:rPr>
              <a:t>http://</a:t>
            </a:r>
            <a:r>
              <a:rPr lang="en-US" altLang="zh-TW" sz="1600" b="1" dirty="0" smtClean="0">
                <a:hlinkClick r:id="rId6"/>
              </a:rPr>
              <a:t>www.2cm.com.tw/markettrend_content.asp?sn=1710130006</a:t>
            </a:r>
            <a:endParaRPr lang="en-US" altLang="zh-TW" sz="1600" b="1" dirty="0" smtClean="0"/>
          </a:p>
          <a:p>
            <a:pPr marL="0" indent="0">
              <a:buNone/>
            </a:pPr>
            <a:r>
              <a:rPr lang="en-US" altLang="zh-TW" sz="1600" b="1" dirty="0" smtClean="0"/>
              <a:t>[6]</a:t>
            </a:r>
            <a:r>
              <a:rPr lang="en-US" altLang="zh-TW" sz="1600" b="1" kern="1200" dirty="0">
                <a:solidFill>
                  <a:schemeClr val="tx1"/>
                </a:solidFill>
              </a:rPr>
              <a:t> </a:t>
            </a:r>
            <a:r>
              <a:rPr lang="en-US" altLang="zh-TW" sz="1600" b="1" kern="1200" dirty="0">
                <a:solidFill>
                  <a:schemeClr val="tx1"/>
                </a:solidFill>
                <a:hlinkClick r:id="rId7"/>
              </a:rPr>
              <a:t>https://dahetalk.com/2018/01/28/%E8%90%AC%E7%89%A9%E8%81%AF%E7%B6%B2%EF%BC%8C%E6%B7%BA%E8%AB%87iot%E4%BD%8E%E5%8A%9F%E8%80%97%E5%BB%A3%E5%9F%9F%E7%B6%B2%E8%B7%AF%E8%B6%A8%E5%8B%A2%EF%BC%9Alora%E3%80%81sigfox%E3%80%81nb-iot%EF%BD%9C</a:t>
            </a:r>
            <a:r>
              <a:rPr lang="en-US" altLang="zh-TW" sz="1600" b="1" kern="1200" dirty="0" smtClean="0">
                <a:solidFill>
                  <a:schemeClr val="tx1"/>
                </a:solidFill>
                <a:hlinkClick r:id="rId7"/>
              </a:rPr>
              <a:t>/</a:t>
            </a:r>
            <a:endParaRPr lang="en-US" altLang="zh-TW" sz="1600" b="1" kern="1200" dirty="0" smtClean="0">
              <a:solidFill>
                <a:schemeClr val="tx1"/>
              </a:solidFill>
            </a:endParaRPr>
          </a:p>
          <a:p>
            <a:pPr marL="0" indent="0">
              <a:buNone/>
            </a:pPr>
            <a:r>
              <a:rPr lang="en-US" altLang="zh-TW" sz="1600" b="1" kern="1200" dirty="0" smtClean="0">
                <a:solidFill>
                  <a:schemeClr val="tx1"/>
                </a:solidFill>
              </a:rPr>
              <a:t>[7]</a:t>
            </a:r>
            <a:r>
              <a:rPr lang="en-US" altLang="zh-TW" sz="1600" b="1" dirty="0"/>
              <a:t> </a:t>
            </a:r>
            <a:r>
              <a:rPr lang="en-US" altLang="zh-TW" sz="1600" b="1" dirty="0">
                <a:hlinkClick r:id="rId8"/>
              </a:rPr>
              <a:t>https://</a:t>
            </a:r>
            <a:r>
              <a:rPr lang="en-US" altLang="zh-TW" sz="1600" b="1" dirty="0" smtClean="0">
                <a:hlinkClick r:id="rId8"/>
              </a:rPr>
              <a:t>kknews.cc/zh-tw/tech/gqog848.html</a:t>
            </a:r>
            <a:endParaRPr lang="en-US" altLang="zh-TW" sz="1600" b="1" dirty="0" smtClean="0"/>
          </a:p>
          <a:p>
            <a:pPr marL="0" indent="0">
              <a:buNone/>
            </a:pPr>
            <a:r>
              <a:rPr lang="en-US" altLang="zh-TW" sz="1600" b="1" dirty="0" smtClean="0"/>
              <a:t>[8]</a:t>
            </a:r>
            <a:r>
              <a:rPr lang="en-US" altLang="zh-TW" sz="1600" b="1" dirty="0"/>
              <a:t> </a:t>
            </a:r>
            <a:r>
              <a:rPr lang="en-US" altLang="zh-TW" sz="1600" b="1" dirty="0">
                <a:hlinkClick r:id="rId9"/>
              </a:rPr>
              <a:t>http://</a:t>
            </a:r>
            <a:r>
              <a:rPr lang="en-US" altLang="zh-TW" sz="1600" b="1" dirty="0" smtClean="0">
                <a:hlinkClick r:id="rId9"/>
              </a:rPr>
              <a:t>www.2cm.com.tw/technologyshow_content.asp?sn=1607200009</a:t>
            </a:r>
            <a:endParaRPr lang="en-US" altLang="zh-TW" sz="1600" b="1" dirty="0" smtClean="0"/>
          </a:p>
          <a:p>
            <a:pPr marL="0" indent="0">
              <a:buNone/>
            </a:pPr>
            <a:r>
              <a:rPr lang="en-US" altLang="zh-TW" sz="1600" b="1" dirty="0" smtClean="0"/>
              <a:t>[9]</a:t>
            </a:r>
            <a:r>
              <a:rPr lang="en-US" altLang="zh-TW" sz="1600" b="1" dirty="0"/>
              <a:t> </a:t>
            </a:r>
            <a:r>
              <a:rPr lang="en-US" altLang="zh-TW" sz="1600" b="1" dirty="0">
                <a:hlinkClick r:id="rId10"/>
              </a:rPr>
              <a:t>https://</a:t>
            </a:r>
            <a:r>
              <a:rPr lang="en-US" altLang="zh-TW" sz="1600" b="1" dirty="0" smtClean="0">
                <a:hlinkClick r:id="rId10"/>
              </a:rPr>
              <a:t>3smarket-info.blogspot.com/2017/07/edge-computing.html</a:t>
            </a:r>
            <a:endParaRPr lang="en-US" altLang="zh-TW" sz="1600" b="1" dirty="0" smtClean="0"/>
          </a:p>
          <a:p>
            <a:pPr marL="0" indent="0">
              <a:buNone/>
            </a:pPr>
            <a:r>
              <a:rPr lang="en-US" altLang="zh-TW" sz="1600" b="1" dirty="0" smtClean="0"/>
              <a:t>[10]</a:t>
            </a:r>
            <a:r>
              <a:rPr lang="en-US" altLang="zh-TW" sz="1600" b="1" dirty="0"/>
              <a:t> </a:t>
            </a:r>
            <a:r>
              <a:rPr lang="en-US" altLang="zh-TW" sz="1600" b="1" dirty="0">
                <a:hlinkClick r:id="rId11"/>
              </a:rPr>
              <a:t>https://</a:t>
            </a:r>
            <a:r>
              <a:rPr lang="en-US" altLang="zh-TW" sz="1600" b="1" dirty="0" smtClean="0">
                <a:hlinkClick r:id="rId11"/>
              </a:rPr>
              <a:t>www.ithome.com.tw/news/114625</a:t>
            </a:r>
            <a:endParaRPr lang="en-US" altLang="zh-TW" sz="1600" b="1" dirty="0" smtClean="0"/>
          </a:p>
          <a:p>
            <a:pPr marL="0" indent="0">
              <a:buNone/>
            </a:pPr>
            <a:r>
              <a:rPr lang="en-US" altLang="zh-TW" sz="1600" b="1" dirty="0" smtClean="0"/>
              <a:t>[11]</a:t>
            </a:r>
            <a:r>
              <a:rPr lang="en-US" altLang="zh-TW" sz="1600" b="1" dirty="0">
                <a:latin typeface="標楷體" panose="03000509000000000000" pitchFamily="65" charset="-120"/>
                <a:ea typeface="標楷體" panose="03000509000000000000" pitchFamily="65" charset="-120"/>
              </a:rPr>
              <a:t> https://zh.wikipedia.org/wiki/MIMO</a:t>
            </a:r>
            <a:endParaRPr lang="zh-TW" altLang="en-US" sz="1600" b="1" dirty="0"/>
          </a:p>
          <a:p>
            <a:pPr marL="0" indent="0">
              <a:buNone/>
            </a:pPr>
            <a:r>
              <a:rPr lang="en-US" altLang="zh-TW" sz="1600" b="1" dirty="0" smtClean="0"/>
              <a:t>[12]</a:t>
            </a:r>
            <a:r>
              <a:rPr lang="en-US" altLang="zh-TW" sz="1600" b="1" dirty="0">
                <a:solidFill>
                  <a:srgbClr val="000000"/>
                </a:solidFill>
                <a:latin typeface="Arial"/>
                <a:cs typeface="Arial"/>
                <a:sym typeface="Arial"/>
              </a:rPr>
              <a:t> https://</a:t>
            </a:r>
            <a:r>
              <a:rPr lang="en-US" altLang="zh-TW" sz="1600" b="1" dirty="0" smtClean="0">
                <a:solidFill>
                  <a:srgbClr val="000000"/>
                </a:solidFill>
                <a:latin typeface="Arial"/>
                <a:cs typeface="Arial"/>
                <a:sym typeface="Arial"/>
              </a:rPr>
              <a:t>www.eettaiwan.com/news/article/20171027TA31-massive-mimo-and-beamforming</a:t>
            </a:r>
            <a:endParaRPr lang="zh-TW" altLang="en-US" sz="1600" b="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物聯網的架構</a:t>
            </a:r>
          </a:p>
        </p:txBody>
      </p:sp>
      <p:sp>
        <p:nvSpPr>
          <p:cNvPr id="3" name="文字版面配置區 2"/>
          <p:cNvSpPr>
            <a:spLocks noGrp="1"/>
          </p:cNvSpPr>
          <p:nvPr>
            <p:ph type="body" idx="1"/>
          </p:nvPr>
        </p:nvSpPr>
        <p:spPr/>
        <p:txBody>
          <a:bodyPr/>
          <a:lstStyle/>
          <a:p>
            <a:endParaRPr lang="zh-TW" altLang="en-US"/>
          </a:p>
        </p:txBody>
      </p:sp>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6</a:t>
            </a:fld>
            <a:endParaRPr lang="zh-TW" altLang="en-US" dirty="0" smtClean="0">
              <a:solidFill>
                <a:srgbClr val="0091EA"/>
              </a:solidFill>
            </a:endParaRPr>
          </a:p>
        </p:txBody>
      </p:sp>
      <p:pic>
        <p:nvPicPr>
          <p:cNvPr id="5" name="圖片 4"/>
          <p:cNvPicPr>
            <a:picLocks noChangeAspect="1"/>
          </p:cNvPicPr>
          <p:nvPr/>
        </p:nvPicPr>
        <p:blipFill>
          <a:blip r:embed="rId3"/>
          <a:stretch>
            <a:fillRect/>
          </a:stretch>
        </p:blipFill>
        <p:spPr>
          <a:xfrm>
            <a:off x="237141" y="1496293"/>
            <a:ext cx="8669717" cy="4960747"/>
          </a:xfrm>
          <a:prstGeom prst="rect">
            <a:avLst/>
          </a:prstGeom>
        </p:spPr>
      </p:pic>
    </p:spTree>
    <p:extLst>
      <p:ext uri="{BB962C8B-B14F-4D97-AF65-F5344CB8AC3E}">
        <p14:creationId xmlns:p14="http://schemas.microsoft.com/office/powerpoint/2010/main" val="2363460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249" y="1049067"/>
            <a:ext cx="8393502" cy="4686842"/>
          </a:xfrm>
          <a:prstGeom prst="rect">
            <a:avLst/>
          </a:prstGeom>
        </p:spPr>
      </p:pic>
      <p:sp>
        <p:nvSpPr>
          <p:cNvPr id="3" name="標題 1"/>
          <p:cNvSpPr>
            <a:spLocks noGrp="1"/>
          </p:cNvSpPr>
          <p:nvPr>
            <p:ph type="title"/>
          </p:nvPr>
        </p:nvSpPr>
        <p:spPr>
          <a:xfrm>
            <a:off x="786150" y="272276"/>
            <a:ext cx="7571700" cy="936900"/>
          </a:xfrm>
        </p:spPr>
        <p:txBody>
          <a:bodyPr/>
          <a:lstStyle/>
          <a:p>
            <a:r>
              <a:rPr lang="en-US" altLang="zh-TW" sz="2800" dirty="0">
                <a:sym typeface="Arial"/>
              </a:rPr>
              <a:t>Low Power Wide Area Network(LPWAN)</a:t>
            </a:r>
            <a:endParaRPr lang="zh-TW" altLang="en-US" sz="2800" dirty="0"/>
          </a:p>
        </p:txBody>
      </p:sp>
    </p:spTree>
    <p:extLst>
      <p:ext uri="{BB962C8B-B14F-4D97-AF65-F5344CB8AC3E}">
        <p14:creationId xmlns:p14="http://schemas.microsoft.com/office/powerpoint/2010/main" val="2607544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83" y="1378750"/>
            <a:ext cx="8972117" cy="4622000"/>
          </a:xfrm>
          <a:prstGeom prst="rect">
            <a:avLst/>
          </a:prstGeom>
        </p:spPr>
      </p:pic>
    </p:spTree>
    <p:extLst>
      <p:ext uri="{BB962C8B-B14F-4D97-AF65-F5344CB8AC3E}">
        <p14:creationId xmlns:p14="http://schemas.microsoft.com/office/powerpoint/2010/main" val="2900304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786150" y="410826"/>
            <a:ext cx="7571700" cy="936900"/>
          </a:xfrm>
          <a:prstGeom prst="rect">
            <a:avLst/>
          </a:prstGeom>
        </p:spPr>
        <p:txBody>
          <a:bodyPr spcFirstLastPara="1" wrap="square" lIns="91425" tIns="91425" rIns="91425" bIns="91425" anchor="b" anchorCtr="0">
            <a:noAutofit/>
          </a:bodyPr>
          <a:lstStyle/>
          <a:p>
            <a:pPr lvl="0" algn="ctr"/>
            <a:r>
              <a:rPr lang="en-US" altLang="zh-TW" b="1" dirty="0" err="1" smtClean="0">
                <a:latin typeface="+mj-ea"/>
                <a:ea typeface="+mj-ea"/>
              </a:rPr>
              <a:t>LoRa</a:t>
            </a:r>
            <a:r>
              <a:rPr lang="zh-TW" altLang="en-US" b="1" dirty="0" smtClean="0">
                <a:latin typeface="+mj-ea"/>
                <a:ea typeface="+mj-ea"/>
              </a:rPr>
              <a:t>技術</a:t>
            </a:r>
            <a:r>
              <a:rPr lang="zh-TW" altLang="en-US" b="1" dirty="0">
                <a:latin typeface="+mj-ea"/>
                <a:ea typeface="+mj-ea"/>
              </a:rPr>
              <a:t>簡介</a:t>
            </a:r>
            <a:endParaRPr b="1" dirty="0">
              <a:latin typeface="+mj-ea"/>
              <a:ea typeface="+mj-ea"/>
            </a:endParaRPr>
          </a:p>
        </p:txBody>
      </p:sp>
      <p:sp>
        <p:nvSpPr>
          <p:cNvPr id="2" name="矩形 1"/>
          <p:cNvSpPr/>
          <p:nvPr/>
        </p:nvSpPr>
        <p:spPr>
          <a:xfrm>
            <a:off x="999461" y="1491050"/>
            <a:ext cx="7283300" cy="3970318"/>
          </a:xfrm>
          <a:prstGeom prst="rect">
            <a:avLst/>
          </a:prstGeom>
        </p:spPr>
        <p:txBody>
          <a:bodyPr wrap="square">
            <a:spAutoFit/>
          </a:bodyPr>
          <a:lstStyle/>
          <a:p>
            <a:pPr marL="139700"/>
            <a:r>
              <a:rPr lang="en-US" altLang="zh-TW" sz="2800" b="1" dirty="0" err="1" smtClean="0">
                <a:latin typeface="+mn-ea"/>
                <a:ea typeface="+mn-ea"/>
              </a:rPr>
              <a:t>LoRa</a:t>
            </a:r>
            <a:r>
              <a:rPr lang="zh-TW" altLang="en-US" sz="2800" b="1" dirty="0">
                <a:latin typeface="+mn-ea"/>
                <a:ea typeface="+mn-ea"/>
              </a:rPr>
              <a:t>為英文</a:t>
            </a:r>
            <a:r>
              <a:rPr lang="en-US" altLang="zh-TW" sz="2800" b="1" dirty="0">
                <a:latin typeface="+mn-ea"/>
                <a:ea typeface="+mn-ea"/>
              </a:rPr>
              <a:t>Long Range</a:t>
            </a:r>
            <a:r>
              <a:rPr lang="zh-TW" altLang="en-US" sz="2800" b="1" dirty="0">
                <a:latin typeface="+mn-ea"/>
                <a:ea typeface="+mn-ea"/>
              </a:rPr>
              <a:t>的縮寫，為低功耗廣域網路</a:t>
            </a:r>
            <a:r>
              <a:rPr lang="en-US" altLang="zh-TW" sz="2800" b="1" dirty="0">
                <a:latin typeface="+mn-ea"/>
                <a:ea typeface="+mn-ea"/>
              </a:rPr>
              <a:t>(Low </a:t>
            </a:r>
            <a:r>
              <a:rPr lang="en-US" altLang="zh-TW" sz="2800" b="1" dirty="0" err="1">
                <a:latin typeface="+mn-ea"/>
                <a:ea typeface="+mn-ea"/>
              </a:rPr>
              <a:t>PowerWide</a:t>
            </a:r>
            <a:r>
              <a:rPr lang="en-US" altLang="zh-TW" sz="2800" b="1" dirty="0">
                <a:latin typeface="+mn-ea"/>
                <a:ea typeface="+mn-ea"/>
              </a:rPr>
              <a:t> Area Network, LPWAN)</a:t>
            </a:r>
            <a:r>
              <a:rPr lang="zh-TW" altLang="en-US" sz="2800" b="1" dirty="0">
                <a:latin typeface="+mn-ea"/>
                <a:ea typeface="+mn-ea"/>
              </a:rPr>
              <a:t>通信技術的一種，</a:t>
            </a:r>
            <a:r>
              <a:rPr lang="en-US" altLang="zh-TW" sz="2800" b="1" dirty="0" err="1">
                <a:latin typeface="+mn-ea"/>
                <a:ea typeface="+mn-ea"/>
              </a:rPr>
              <a:t>Semtech</a:t>
            </a:r>
            <a:r>
              <a:rPr lang="zh-TW" altLang="en-US" sz="2800" b="1" dirty="0">
                <a:latin typeface="+mn-ea"/>
                <a:ea typeface="+mn-ea"/>
              </a:rPr>
              <a:t>公司於</a:t>
            </a:r>
            <a:r>
              <a:rPr lang="en-US" altLang="zh-TW" sz="2800" b="1" dirty="0">
                <a:latin typeface="+mn-ea"/>
                <a:ea typeface="+mn-ea"/>
              </a:rPr>
              <a:t>2013</a:t>
            </a:r>
            <a:r>
              <a:rPr lang="zh-TW" altLang="en-US" sz="2800" b="1" dirty="0">
                <a:latin typeface="+mn-ea"/>
                <a:ea typeface="+mn-ea"/>
              </a:rPr>
              <a:t>年發布的超長距離低功耗數據傳輸技術。以往，在</a:t>
            </a:r>
            <a:r>
              <a:rPr lang="en-US" altLang="zh-TW" sz="2800" b="1" dirty="0">
                <a:latin typeface="+mn-ea"/>
                <a:ea typeface="+mn-ea"/>
              </a:rPr>
              <a:t>LPWAN</a:t>
            </a:r>
            <a:r>
              <a:rPr lang="zh-TW" altLang="en-US" sz="2800" b="1" dirty="0">
                <a:latin typeface="+mn-ea"/>
                <a:ea typeface="+mn-ea"/>
              </a:rPr>
              <a:t>產生之前，似乎只能在遠距離以及低功耗兩者之間做取捨。而</a:t>
            </a:r>
            <a:r>
              <a:rPr lang="en-US" altLang="zh-TW" sz="2800" b="1" dirty="0" err="1">
                <a:latin typeface="+mn-ea"/>
                <a:ea typeface="+mn-ea"/>
              </a:rPr>
              <a:t>LoRa</a:t>
            </a:r>
            <a:r>
              <a:rPr lang="zh-TW" altLang="en-US" sz="2800" b="1" dirty="0">
                <a:latin typeface="+mn-ea"/>
                <a:ea typeface="+mn-ea"/>
              </a:rPr>
              <a:t>無線技術的出現，改變了關於傳輸距離與功耗的折衷考慮方式，不僅可以實現遠距離傳輸，並且同時兼具低功耗、低成本的優點。</a:t>
            </a:r>
            <a:endParaRPr lang="en-US" altLang="zh-TW" sz="2800" b="1" dirty="0">
              <a:latin typeface="+mn-ea"/>
              <a:ea typeface="+mn-ea"/>
            </a:endParaRPr>
          </a:p>
        </p:txBody>
      </p:sp>
    </p:spTree>
    <p:extLst>
      <p:ext uri="{BB962C8B-B14F-4D97-AF65-F5344CB8AC3E}">
        <p14:creationId xmlns:p14="http://schemas.microsoft.com/office/powerpoint/2010/main" val="3257476874"/>
      </p:ext>
    </p:extLst>
  </p:cSld>
  <p:clrMapOvr>
    <a:masterClrMapping/>
  </p:clrMapOvr>
  <p:timing>
    <p:tnLst>
      <p:par>
        <p:cTn id="1" dur="indefinite" restart="never" nodeType="tmRoot"/>
      </p:par>
    </p:tnLst>
  </p:timing>
</p:sld>
</file>

<file path=ppt/theme/theme1.xml><?xml version="1.0" encoding="utf-8"?>
<a:theme xmlns:a="http://schemas.openxmlformats.org/drawingml/2006/main"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自訂 1">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3704</TotalTime>
  <Words>9049</Words>
  <Application>Microsoft Office PowerPoint</Application>
  <PresentationFormat>如螢幕大小 (4:3)</PresentationFormat>
  <Paragraphs>475</Paragraphs>
  <Slides>55</Slides>
  <Notes>52</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55</vt:i4>
      </vt:variant>
    </vt:vector>
  </HeadingPairs>
  <TitlesOfParts>
    <vt:vector size="63" baseType="lpstr">
      <vt:lpstr>Arial</vt:lpstr>
      <vt:lpstr>Times New Roman</vt:lpstr>
      <vt:lpstr>標楷體</vt:lpstr>
      <vt:lpstr>微軟正黑體</vt:lpstr>
      <vt:lpstr>新細明體</vt:lpstr>
      <vt:lpstr>Roboto Slab</vt:lpstr>
      <vt:lpstr>Source Sans Pro</vt:lpstr>
      <vt:lpstr>Cordelia template</vt:lpstr>
      <vt:lpstr>IoT (LPWAN) 低功耗廣域網路</vt:lpstr>
      <vt:lpstr>章節要點</vt:lpstr>
      <vt:lpstr>章節目錄</vt:lpstr>
      <vt:lpstr>不同的網絡需求</vt:lpstr>
      <vt:lpstr>物聯網（Internet of Things)</vt:lpstr>
      <vt:lpstr>物聯網的架構</vt:lpstr>
      <vt:lpstr>Low Power Wide Area Network(LPWAN)</vt:lpstr>
      <vt:lpstr>PowerPoint 簡報</vt:lpstr>
      <vt:lpstr>LoRa技術簡介</vt:lpstr>
      <vt:lpstr>PowerPoint 簡報</vt:lpstr>
      <vt:lpstr>LoRa服務示意圖</vt:lpstr>
      <vt:lpstr>LoRa網路結構</vt:lpstr>
      <vt:lpstr>LoRa與LoRaWAN</vt:lpstr>
      <vt:lpstr>LoRa技術協議層次圖</vt:lpstr>
      <vt:lpstr>LoRa終端節點分類</vt:lpstr>
      <vt:lpstr>資料傳輸率與通訊距離</vt:lpstr>
      <vt:lpstr>LoRaWAN 網路架構的特點</vt:lpstr>
      <vt:lpstr>LoRa優勢</vt:lpstr>
      <vt:lpstr>Sigfox技術簡介</vt:lpstr>
      <vt:lpstr>PowerPoint 簡報</vt:lpstr>
      <vt:lpstr>Sigfox 服務示意圖</vt:lpstr>
      <vt:lpstr>Sigfox技術特色</vt:lpstr>
      <vt:lpstr>PowerPoint 簡報</vt:lpstr>
      <vt:lpstr>PowerPoint 簡報</vt:lpstr>
      <vt:lpstr>PowerPoint 簡報</vt:lpstr>
      <vt:lpstr>PowerPoint 簡報</vt:lpstr>
      <vt:lpstr>Sigfox無線接入網路</vt:lpstr>
      <vt:lpstr>Sigfox網路架構</vt:lpstr>
      <vt:lpstr>Sigfox應用領域</vt:lpstr>
      <vt:lpstr>淺談NB-IOT</vt:lpstr>
      <vt:lpstr>NB-IoT具有四大優勢</vt:lpstr>
      <vt:lpstr>NB-IoT應用領域多元</vt:lpstr>
      <vt:lpstr>NB-IOT發展</vt:lpstr>
      <vt:lpstr>NB-IOT與其他技術的比較</vt:lpstr>
      <vt:lpstr>何謂邊緣運算（Edge Computing）？</vt:lpstr>
      <vt:lpstr>Edge Computing 邊緣運算</vt:lpstr>
      <vt:lpstr>Edge Computing 邊界運算</vt:lpstr>
      <vt:lpstr>Edge Computing 邊界運算</vt:lpstr>
      <vt:lpstr>Edge Computing 邊界運算</vt:lpstr>
      <vt:lpstr>Edge Computing 邊界運算</vt:lpstr>
      <vt:lpstr>Edge Computing 邊界運算</vt:lpstr>
      <vt:lpstr>不只有 Edge Computing </vt:lpstr>
      <vt:lpstr>Massive MIMO</vt:lpstr>
      <vt:lpstr>Massive MIMO</vt:lpstr>
      <vt:lpstr>MIMO技術比較</vt:lpstr>
      <vt:lpstr>波束成形與Massive MIMO的關係(1)</vt:lpstr>
      <vt:lpstr>波束成形與Massive MIMO的關係(2)</vt:lpstr>
      <vt:lpstr>基地台與使用者之間的空間通道(1)</vt:lpstr>
      <vt:lpstr>基地台與使用者之間的空間通道(2)</vt:lpstr>
      <vt:lpstr>PowerPoint 簡報</vt:lpstr>
      <vt:lpstr>PowerPoint 簡報</vt:lpstr>
      <vt:lpstr>Massive MIMO解說影片</vt:lpstr>
      <vt:lpstr>結論</vt:lpstr>
      <vt:lpstr>PowerPoint 簡報</vt:lpstr>
      <vt:lpstr>參考文獻</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MINAR</dc:creator>
  <cp:lastModifiedBy>Windows 使用者</cp:lastModifiedBy>
  <cp:revision>56</cp:revision>
  <dcterms:modified xsi:type="dcterms:W3CDTF">2019-04-08T03:21:50Z</dcterms:modified>
</cp:coreProperties>
</file>